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32" r:id="rId2"/>
    <p:sldId id="327" r:id="rId3"/>
    <p:sldId id="346" r:id="rId4"/>
    <p:sldId id="339" r:id="rId5"/>
    <p:sldId id="335" r:id="rId6"/>
    <p:sldId id="342" r:id="rId7"/>
    <p:sldId id="328" r:id="rId8"/>
    <p:sldId id="343" r:id="rId9"/>
    <p:sldId id="345" r:id="rId10"/>
    <p:sldId id="348" r:id="rId11"/>
    <p:sldId id="337" r:id="rId12"/>
    <p:sldId id="344" r:id="rId13"/>
    <p:sldId id="347" r:id="rId14"/>
    <p:sldId id="341" r:id="rId15"/>
    <p:sldId id="288" r:id="rId16"/>
    <p:sldId id="3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981936-C1A1-4EE4-BBA1-0B93EE3CDEE4}">
          <p14:sldIdLst>
            <p14:sldId id="332"/>
            <p14:sldId id="327"/>
            <p14:sldId id="346"/>
            <p14:sldId id="339"/>
            <p14:sldId id="335"/>
            <p14:sldId id="342"/>
            <p14:sldId id="328"/>
            <p14:sldId id="343"/>
            <p14:sldId id="345"/>
            <p14:sldId id="348"/>
            <p14:sldId id="337"/>
            <p14:sldId id="344"/>
            <p14:sldId id="347"/>
            <p14:sldId id="341"/>
            <p14:sldId id="288"/>
            <p14:sldId id="3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4716"/>
    <a:srgbClr val="FD9F86"/>
    <a:srgbClr val="E019AB"/>
    <a:srgbClr val="FFFFFF"/>
    <a:srgbClr val="EBCF1E"/>
    <a:srgbClr val="264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F2728-3C80-0838-E684-B9D801971F31}" v="17" dt="2025-08-28T17:19:33.841"/>
    <p1510:client id="{2AE572E5-9E01-E283-4F39-84A0D1BD60C1}" v="590" dt="2025-08-28T13:04:13.386"/>
    <p1510:client id="{3348F4FA-CA64-D8AE-E3C7-114357BBFFC7}" v="133" dt="2025-08-28T04:18:24.887"/>
    <p1510:client id="{4B1B52E6-B48D-52FF-7B42-A7C20D83D39F}" v="372" dt="2025-08-28T14:21:12.863"/>
    <p1510:client id="{52F44B18-882F-728F-3B5C-D7273BE07EF9}" v="15" dt="2025-08-28T19:58:12.934"/>
    <p1510:client id="{8DCC96E8-6960-49D2-9D4C-648C743A1542}" v="440" dt="2025-08-28T20:52:40.168"/>
    <p1510:client id="{9961A656-75A2-2BB6-B683-B7D5C8BCE287}" v="140" dt="2025-08-28T14:35:48.810"/>
    <p1510:client id="{CF63F2D4-1B51-E212-CEA6-C5CED19AE030}" v="395" dt="2025-08-28T17:30:33.419"/>
    <p1510:client id="{F171A44A-A087-EB47-9BD1-CEEC348D5865}" v="4" dt="2025-08-28T20:03:46.720"/>
    <p1510:client id="{FAA1AFC3-DCB7-6F47-6928-9BDD90FDB9D7}" v="26" dt="2025-08-28T05:26:01.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80537-3F3B-46D7-8ED9-698F3587EBA7}" type="datetimeFigureOut">
              <a:t>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8EC69-3F91-430A-BD01-4E72D77AB003}" type="slidenum">
              <a:t>‹#›</a:t>
            </a:fld>
            <a:endParaRPr lang="en-US"/>
          </a:p>
        </p:txBody>
      </p:sp>
    </p:spTree>
    <p:extLst>
      <p:ext uri="{BB962C8B-B14F-4D97-AF65-F5344CB8AC3E}">
        <p14:creationId xmlns:p14="http://schemas.microsoft.com/office/powerpoint/2010/main" val="200976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D2D12-0386-4907-A9D9-0D73B59C5E7E}" type="slidenum">
              <a:rPr lang="en-US" smtClean="0"/>
              <a:t>6</a:t>
            </a:fld>
            <a:endParaRPr lang="en-US"/>
          </a:p>
        </p:txBody>
      </p:sp>
    </p:spTree>
    <p:extLst>
      <p:ext uri="{BB962C8B-B14F-4D97-AF65-F5344CB8AC3E}">
        <p14:creationId xmlns:p14="http://schemas.microsoft.com/office/powerpoint/2010/main" val="89430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increase in the minimum (the minimum yearly sum offered to GAs – old and new) for 9-month GAs from the current $17,000 to $19,200</a:t>
            </a:r>
          </a:p>
          <a:p>
            <a:pPr marL="285750" indent="-285750">
              <a:buFont typeface="Arial"/>
              <a:buChar char="•"/>
            </a:pPr>
            <a:r>
              <a:rPr lang="en-US"/>
              <a:t>increase in the minimum for 12-month GAs from the current $22,700 to $25,600. Both of these raises to the minimum will be applied to current and incoming GAs as long as the CBA is valid.</a:t>
            </a:r>
          </a:p>
          <a:p>
            <a:pPr marL="285750" indent="-285750">
              <a:buFont typeface="Arial"/>
              <a:buChar char="•"/>
            </a:pPr>
            <a:r>
              <a:rPr lang="en-US"/>
              <a:t>Merit-based raise: $533 for 12-month GAs, and $400 for 9-month GAs</a:t>
            </a:r>
          </a:p>
          <a:p>
            <a:pPr marL="285750" lvl="1" indent="-285750">
              <a:buFont typeface="Arial"/>
              <a:buChar char="•"/>
            </a:pPr>
            <a:r>
              <a:rPr lang="en-US"/>
              <a:t>Everyone who has NOT been formally reprimanded (i.e., written reprimand or suspended) over the last 1 year will receive this raise. If you have been reprimanded, and you win a grievance against that reprimand, you will be retroactively given the amount of the raise.</a:t>
            </a:r>
            <a:endParaRPr lang="en-US">
              <a:cs typeface="Calibri"/>
            </a:endParaRPr>
          </a:p>
          <a:p>
            <a:pPr marL="285750" lvl="1" indent="-285750">
              <a:buFont typeface="Arial"/>
              <a:buChar char="•"/>
            </a:pPr>
            <a:r>
              <a:rPr lang="en-US"/>
              <a:t>Merit raise will be a one-time, but permanent increase to whatever your base salary is. You will not automatically get another merit raise next year.</a:t>
            </a:r>
            <a:endParaRPr lang="en-US">
              <a:cs typeface="Calibri"/>
            </a:endParaRPr>
          </a:p>
          <a:p>
            <a:pPr marL="285750" indent="-285750">
              <a:buFont typeface="Arial"/>
              <a:buChar char="•"/>
            </a:pPr>
            <a:r>
              <a:rPr lang="en-US"/>
              <a:t>Maintenance of fee relief: we will continue to receive ~$200 in fee relief in Fall and Spring semesters (and the proportionate amount in Summer).</a:t>
            </a:r>
            <a:endParaRPr lang="en-US">
              <a:cs typeface="Calibri"/>
            </a:endParaRPr>
          </a:p>
          <a:p>
            <a:r>
              <a:rPr lang="en-US"/>
              <a:t> </a:t>
            </a:r>
            <a:endParaRPr lang="en-US">
              <a:cs typeface="Calibri"/>
            </a:endParaRPr>
          </a:p>
          <a:p>
            <a:r>
              <a:rPr lang="en-US"/>
              <a:t>Overall, while GAU maintains that these sums are not close to a living wage in Gainesville, we think these are best concessions for now. In relative terms, this is the biggest increase in GA minimum stipends in the history of UF, more than twice of what we have ever gotten in a 1-year period. Moreover, financially hard-pressed people need the increase now. And increase to the minimum will affect roughly 1,000 people, which is ~25% of all GAs at UF. Thus, although we will continue to push for higher pay and better working conditions, we believe that this is a practically sound offer to agree with right now.</a:t>
            </a:r>
            <a:endParaRPr lang="en-US">
              <a:cs typeface="Calibri"/>
            </a:endParaRPr>
          </a:p>
          <a:p>
            <a:r>
              <a:rPr lang="en-US"/>
              <a:t> </a:t>
            </a:r>
            <a:endParaRPr lang="en-US">
              <a:cs typeface="Calibri"/>
            </a:endParaRPr>
          </a:p>
          <a:p>
            <a:r>
              <a:rPr lang="en-US"/>
              <a:t>Therefore, we are bringing this tentative agreement for a vote to you! All of the &gt;4,000 GAs at UF are eligible to vote on it with a secret ballot (provided at voting booth) to either approve or disapprove it. Voting booths will be </a:t>
            </a:r>
            <a:r>
              <a:rPr lang="en-US" err="1"/>
              <a:t>be</a:t>
            </a:r>
            <a:r>
              <a:rPr lang="en-US"/>
              <a:t> available at </a:t>
            </a:r>
            <a:r>
              <a:rPr lang="en-US" b="1" u="sng"/>
              <a:t>Reitz Union entrance</a:t>
            </a:r>
            <a:r>
              <a:rPr lang="en-US"/>
              <a:t> facing the lawn on:</a:t>
            </a:r>
            <a:endParaRPr lang="en-US">
              <a:cs typeface="Calibri"/>
            </a:endParaRPr>
          </a:p>
          <a:p>
            <a:r>
              <a:rPr lang="en-US"/>
              <a:t> </a:t>
            </a:r>
            <a:endParaRPr lang="en-US">
              <a:cs typeface="Calibri"/>
            </a:endParaRPr>
          </a:p>
          <a:p>
            <a:pPr marL="285750" indent="-285750">
              <a:buFont typeface="Arial"/>
              <a:buChar char="•"/>
            </a:pPr>
            <a:r>
              <a:rPr lang="en-US" b="1" u="sng"/>
              <a:t>Wednesday, Sept 20th: 9:00 am to 12:00 pm (noon)</a:t>
            </a:r>
            <a:endParaRPr lang="en-US"/>
          </a:p>
          <a:p>
            <a:pPr marL="285750" indent="-285750">
              <a:buFont typeface="Arial"/>
              <a:buChar char="•"/>
            </a:pPr>
            <a:r>
              <a:rPr lang="en-US" b="1" u="sng"/>
              <a:t>Thursday, Sept 21st: 9:00 to 11:00 am</a:t>
            </a:r>
            <a:endParaRPr lang="en-US"/>
          </a:p>
          <a:p>
            <a:pPr marL="285750" indent="-285750">
              <a:buFont typeface="Arial"/>
              <a:buChar char="•"/>
            </a:pPr>
            <a:r>
              <a:rPr lang="en-US" b="1" u="sng"/>
              <a:t>Friday, Sept 22nd: 9:00 to 11:00 am</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77836551-0E49-4F85-A113-9977F2F32DA9}" type="slidenum">
              <a:rPr lang="en-US"/>
              <a:t>15</a:t>
            </a:fld>
            <a:endParaRPr lang="en-US"/>
          </a:p>
        </p:txBody>
      </p:sp>
    </p:spTree>
    <p:extLst>
      <p:ext uri="{BB962C8B-B14F-4D97-AF65-F5344CB8AC3E}">
        <p14:creationId xmlns:p14="http://schemas.microsoft.com/office/powerpoint/2010/main" val="23690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slide -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D9F6-C82C-E2E2-5D0A-A55D4136C7BE}"/>
              </a:ext>
            </a:extLst>
          </p:cNvPr>
          <p:cNvSpPr>
            <a:spLocks noGrp="1"/>
          </p:cNvSpPr>
          <p:nvPr>
            <p:ph type="title" hasCustomPrompt="1"/>
          </p:nvPr>
        </p:nvSpPr>
        <p:spPr>
          <a:xfrm>
            <a:off x="4536828" y="242159"/>
            <a:ext cx="7233593" cy="484317"/>
          </a:xfrm>
        </p:spPr>
        <p:txBody>
          <a:bodyPr>
            <a:normAutofit/>
          </a:bodyPr>
          <a:lstStyle>
            <a:lvl1pPr>
              <a:defRPr sz="3200" b="1" i="0">
                <a:solidFill>
                  <a:srgbClr val="0021A5"/>
                </a:solidFill>
                <a:latin typeface="Gentona Book" pitchFamily="2" charset="77"/>
              </a:defRPr>
            </a:lvl1pPr>
          </a:lstStyle>
          <a:p>
            <a:r>
              <a:rPr lang="en-US"/>
              <a:t>Click to edit content page title style</a:t>
            </a:r>
          </a:p>
        </p:txBody>
      </p:sp>
      <p:sp>
        <p:nvSpPr>
          <p:cNvPr id="5" name="Slide Number Placeholder 4">
            <a:extLst>
              <a:ext uri="{FF2B5EF4-FFF2-40B4-BE49-F238E27FC236}">
                <a16:creationId xmlns:a16="http://schemas.microsoft.com/office/drawing/2014/main" id="{E26D93FE-3FA8-4AF0-BA88-037BF8BE52FA}"/>
              </a:ext>
            </a:extLst>
          </p:cNvPr>
          <p:cNvSpPr>
            <a:spLocks noGrp="1"/>
          </p:cNvSpPr>
          <p:nvPr>
            <p:ph type="sldNum" sz="quarter" idx="12"/>
          </p:nvPr>
        </p:nvSpPr>
        <p:spPr/>
        <p:txBody>
          <a:bodyPr/>
          <a:lstStyle/>
          <a:p>
            <a:fld id="{C8F06B2F-C88A-0D43-8AB4-774B303A4D06}" type="slidenum">
              <a:rPr lang="en-US" smtClean="0"/>
              <a:t>‹#›</a:t>
            </a:fld>
            <a:endParaRPr lang="en-US"/>
          </a:p>
        </p:txBody>
      </p:sp>
      <p:cxnSp>
        <p:nvCxnSpPr>
          <p:cNvPr id="7" name="Straight Connector 6">
            <a:extLst>
              <a:ext uri="{FF2B5EF4-FFF2-40B4-BE49-F238E27FC236}">
                <a16:creationId xmlns:a16="http://schemas.microsoft.com/office/drawing/2014/main" id="{35722A44-6AAC-0191-9D4D-9B4AF2596E8E}"/>
              </a:ext>
            </a:extLst>
          </p:cNvPr>
          <p:cNvCxnSpPr>
            <a:cxnSpLocks/>
          </p:cNvCxnSpPr>
          <p:nvPr userDrawn="1"/>
        </p:nvCxnSpPr>
        <p:spPr>
          <a:xfrm>
            <a:off x="4536377" y="781754"/>
            <a:ext cx="7233593" cy="27716"/>
          </a:xfrm>
          <a:prstGeom prst="line">
            <a:avLst/>
          </a:prstGeom>
          <a:ln>
            <a:solidFill>
              <a:srgbClr val="FA4616"/>
            </a:solidFill>
          </a:ln>
        </p:spPr>
        <p:style>
          <a:lnRef idx="1">
            <a:schemeClr val="accent2"/>
          </a:lnRef>
          <a:fillRef idx="0">
            <a:schemeClr val="accent2"/>
          </a:fillRef>
          <a:effectRef idx="0">
            <a:schemeClr val="accent2"/>
          </a:effectRef>
          <a:fontRef idx="minor">
            <a:schemeClr val="tx1"/>
          </a:fontRef>
        </p:style>
      </p:cxnSp>
      <p:sp>
        <p:nvSpPr>
          <p:cNvPr id="13" name="Content Placeholder 14">
            <a:extLst>
              <a:ext uri="{FF2B5EF4-FFF2-40B4-BE49-F238E27FC236}">
                <a16:creationId xmlns:a16="http://schemas.microsoft.com/office/drawing/2014/main" id="{DB85DEF2-A24B-1CBB-1D59-37E76A2A52AA}"/>
              </a:ext>
            </a:extLst>
          </p:cNvPr>
          <p:cNvSpPr>
            <a:spLocks noGrp="1"/>
          </p:cNvSpPr>
          <p:nvPr>
            <p:ph sz="quarter" idx="14" hasCustomPrompt="1"/>
          </p:nvPr>
        </p:nvSpPr>
        <p:spPr>
          <a:xfrm>
            <a:off x="4536378" y="824992"/>
            <a:ext cx="7233593" cy="592667"/>
          </a:xfrm>
        </p:spPr>
        <p:txBody>
          <a:bodyPr/>
          <a:lstStyle>
            <a:lvl1pPr marL="0" indent="0">
              <a:buNone/>
              <a:defRPr sz="1867" b="0" i="0" spc="400">
                <a:solidFill>
                  <a:srgbClr val="002856"/>
                </a:solidFill>
                <a:latin typeface="Gentona Medium" pitchFamily="2" charset="77"/>
              </a:defRPr>
            </a:lvl1pPr>
          </a:lstStyle>
          <a:p>
            <a:pPr lvl="0"/>
            <a:r>
              <a:rPr lang="en-US"/>
              <a:t>CLICK TO EDIT MASTER TEXT STYLES</a:t>
            </a:r>
          </a:p>
        </p:txBody>
      </p:sp>
      <p:sp>
        <p:nvSpPr>
          <p:cNvPr id="14" name="Content Placeholder 10">
            <a:extLst>
              <a:ext uri="{FF2B5EF4-FFF2-40B4-BE49-F238E27FC236}">
                <a16:creationId xmlns:a16="http://schemas.microsoft.com/office/drawing/2014/main" id="{B7D0A160-53C1-7926-6048-CF9937B350A1}"/>
              </a:ext>
            </a:extLst>
          </p:cNvPr>
          <p:cNvSpPr>
            <a:spLocks noGrp="1"/>
          </p:cNvSpPr>
          <p:nvPr>
            <p:ph sz="quarter" idx="13"/>
          </p:nvPr>
        </p:nvSpPr>
        <p:spPr>
          <a:xfrm>
            <a:off x="4536378" y="1554183"/>
            <a:ext cx="7234043" cy="4349837"/>
          </a:xfrm>
        </p:spPr>
        <p:txBody>
          <a:bodyPr/>
          <a:lstStyle>
            <a:lvl1pPr>
              <a:defRPr sz="2400" b="0" i="0">
                <a:solidFill>
                  <a:srgbClr val="333B3E"/>
                </a:solidFill>
                <a:latin typeface="Gentona Book" pitchFamily="2" charset="77"/>
              </a:defRPr>
            </a:lvl1pPr>
            <a:lvl2pPr>
              <a:defRPr sz="2133" b="0" i="0">
                <a:solidFill>
                  <a:srgbClr val="333B3E"/>
                </a:solidFill>
                <a:latin typeface="Gentona Book" pitchFamily="2" charset="77"/>
              </a:defRPr>
            </a:lvl2pPr>
            <a:lvl3pPr>
              <a:defRPr sz="1867" b="0" i="0">
                <a:solidFill>
                  <a:srgbClr val="333B3E"/>
                </a:solidFill>
                <a:latin typeface="Gentona Book" pitchFamily="2" charset="77"/>
              </a:defRPr>
            </a:lvl3pPr>
            <a:lvl4pPr>
              <a:defRPr sz="1600" b="0" i="0">
                <a:solidFill>
                  <a:srgbClr val="333B3E"/>
                </a:solidFill>
                <a:latin typeface="Gentona Book"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5">
            <a:extLst>
              <a:ext uri="{FF2B5EF4-FFF2-40B4-BE49-F238E27FC236}">
                <a16:creationId xmlns:a16="http://schemas.microsoft.com/office/drawing/2014/main" id="{F45B5DD8-F90E-FEFC-6A1C-EDC8EA411F10}"/>
              </a:ext>
            </a:extLst>
          </p:cNvPr>
          <p:cNvSpPr/>
          <p:nvPr userDrawn="1"/>
        </p:nvSpPr>
        <p:spPr>
          <a:xfrm>
            <a:off x="0" y="0"/>
            <a:ext cx="4267200" cy="6858000"/>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Hexagon 2">
            <a:extLst>
              <a:ext uri="{FF2B5EF4-FFF2-40B4-BE49-F238E27FC236}">
                <a16:creationId xmlns:a16="http://schemas.microsoft.com/office/drawing/2014/main" id="{78BD697F-1C5A-6A9C-4167-9A20DCC095CC}"/>
              </a:ext>
            </a:extLst>
          </p:cNvPr>
          <p:cNvSpPr/>
          <p:nvPr userDrawn="1"/>
        </p:nvSpPr>
        <p:spPr>
          <a:xfrm>
            <a:off x="4022311" y="5481796"/>
            <a:ext cx="489779" cy="422224"/>
          </a:xfrm>
          <a:prstGeom prst="hexagon">
            <a:avLst/>
          </a:prstGeom>
          <a:solidFill>
            <a:srgbClr val="668CBB">
              <a:alpha val="4993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Hexagon 3">
            <a:extLst>
              <a:ext uri="{FF2B5EF4-FFF2-40B4-BE49-F238E27FC236}">
                <a16:creationId xmlns:a16="http://schemas.microsoft.com/office/drawing/2014/main" id="{66064CA3-7011-C7EF-0672-30FC2CBE4244}"/>
              </a:ext>
            </a:extLst>
          </p:cNvPr>
          <p:cNvSpPr/>
          <p:nvPr userDrawn="1"/>
        </p:nvSpPr>
        <p:spPr>
          <a:xfrm>
            <a:off x="3785656" y="5906859"/>
            <a:ext cx="199869" cy="172301"/>
          </a:xfrm>
          <a:prstGeom prst="hexagon">
            <a:avLst/>
          </a:prstGeom>
          <a:solidFill>
            <a:srgbClr val="668CBB">
              <a:alpha val="4993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Hexagon 7">
            <a:extLst>
              <a:ext uri="{FF2B5EF4-FFF2-40B4-BE49-F238E27FC236}">
                <a16:creationId xmlns:a16="http://schemas.microsoft.com/office/drawing/2014/main" id="{77554A93-CD69-3236-84BF-B19970BEDB55}"/>
              </a:ext>
            </a:extLst>
          </p:cNvPr>
          <p:cNvSpPr/>
          <p:nvPr userDrawn="1"/>
        </p:nvSpPr>
        <p:spPr>
          <a:xfrm>
            <a:off x="4068126" y="6196669"/>
            <a:ext cx="99833" cy="86063"/>
          </a:xfrm>
          <a:prstGeom prst="hexagon">
            <a:avLst/>
          </a:prstGeom>
          <a:solidFill>
            <a:srgbClr val="668CBB">
              <a:alpha val="4993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31956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slide - Photo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5B5DD8-F90E-FEFC-6A1C-EDC8EA411F10}"/>
              </a:ext>
            </a:extLst>
          </p:cNvPr>
          <p:cNvSpPr/>
          <p:nvPr userDrawn="1"/>
        </p:nvSpPr>
        <p:spPr>
          <a:xfrm>
            <a:off x="7924800" y="0"/>
            <a:ext cx="4267200" cy="6858000"/>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2F4FD9F6-C82C-E2E2-5D0A-A55D4136C7BE}"/>
              </a:ext>
            </a:extLst>
          </p:cNvPr>
          <p:cNvSpPr>
            <a:spLocks noGrp="1"/>
          </p:cNvSpPr>
          <p:nvPr>
            <p:ph type="title" hasCustomPrompt="1"/>
          </p:nvPr>
        </p:nvSpPr>
        <p:spPr>
          <a:xfrm>
            <a:off x="328533" y="242159"/>
            <a:ext cx="10515600" cy="484317"/>
          </a:xfrm>
        </p:spPr>
        <p:txBody>
          <a:bodyPr>
            <a:normAutofit/>
          </a:bodyPr>
          <a:lstStyle>
            <a:lvl1pPr>
              <a:defRPr sz="3200" b="1" i="0">
                <a:solidFill>
                  <a:srgbClr val="0021A5"/>
                </a:solidFill>
                <a:latin typeface="Gentona Book" pitchFamily="2" charset="77"/>
              </a:defRPr>
            </a:lvl1pPr>
          </a:lstStyle>
          <a:p>
            <a:r>
              <a:rPr lang="en-US"/>
              <a:t>Click to edit content page title style</a:t>
            </a:r>
          </a:p>
        </p:txBody>
      </p:sp>
      <p:sp>
        <p:nvSpPr>
          <p:cNvPr id="5" name="Slide Number Placeholder 4">
            <a:extLst>
              <a:ext uri="{FF2B5EF4-FFF2-40B4-BE49-F238E27FC236}">
                <a16:creationId xmlns:a16="http://schemas.microsoft.com/office/drawing/2014/main" id="{E26D93FE-3FA8-4AF0-BA88-037BF8BE52FA}"/>
              </a:ext>
            </a:extLst>
          </p:cNvPr>
          <p:cNvSpPr>
            <a:spLocks noGrp="1"/>
          </p:cNvSpPr>
          <p:nvPr>
            <p:ph type="sldNum" sz="quarter" idx="12"/>
          </p:nvPr>
        </p:nvSpPr>
        <p:spPr/>
        <p:txBody>
          <a:bodyPr/>
          <a:lstStyle/>
          <a:p>
            <a:fld id="{C8F06B2F-C88A-0D43-8AB4-774B303A4D06}" type="slidenum">
              <a:rPr lang="en-US" smtClean="0"/>
              <a:t>‹#›</a:t>
            </a:fld>
            <a:endParaRPr lang="en-US"/>
          </a:p>
        </p:txBody>
      </p:sp>
      <p:cxnSp>
        <p:nvCxnSpPr>
          <p:cNvPr id="7" name="Straight Connector 6">
            <a:extLst>
              <a:ext uri="{FF2B5EF4-FFF2-40B4-BE49-F238E27FC236}">
                <a16:creationId xmlns:a16="http://schemas.microsoft.com/office/drawing/2014/main" id="{35722A44-6AAC-0191-9D4D-9B4AF2596E8E}"/>
              </a:ext>
            </a:extLst>
          </p:cNvPr>
          <p:cNvCxnSpPr>
            <a:cxnSpLocks/>
          </p:cNvCxnSpPr>
          <p:nvPr userDrawn="1"/>
        </p:nvCxnSpPr>
        <p:spPr>
          <a:xfrm>
            <a:off x="328534" y="781754"/>
            <a:ext cx="7233593" cy="27716"/>
          </a:xfrm>
          <a:prstGeom prst="line">
            <a:avLst/>
          </a:prstGeom>
          <a:ln>
            <a:solidFill>
              <a:srgbClr val="FA4616"/>
            </a:solidFill>
          </a:ln>
        </p:spPr>
        <p:style>
          <a:lnRef idx="1">
            <a:schemeClr val="accent2"/>
          </a:lnRef>
          <a:fillRef idx="0">
            <a:schemeClr val="accent2"/>
          </a:fillRef>
          <a:effectRef idx="0">
            <a:schemeClr val="accent2"/>
          </a:effectRef>
          <a:fontRef idx="minor">
            <a:schemeClr val="tx1"/>
          </a:fontRef>
        </p:style>
      </p:cxnSp>
      <p:sp>
        <p:nvSpPr>
          <p:cNvPr id="13" name="Content Placeholder 14">
            <a:extLst>
              <a:ext uri="{FF2B5EF4-FFF2-40B4-BE49-F238E27FC236}">
                <a16:creationId xmlns:a16="http://schemas.microsoft.com/office/drawing/2014/main" id="{DB85DEF2-A24B-1CBB-1D59-37E76A2A52AA}"/>
              </a:ext>
            </a:extLst>
          </p:cNvPr>
          <p:cNvSpPr>
            <a:spLocks noGrp="1"/>
          </p:cNvSpPr>
          <p:nvPr>
            <p:ph sz="quarter" idx="14" hasCustomPrompt="1"/>
          </p:nvPr>
        </p:nvSpPr>
        <p:spPr>
          <a:xfrm>
            <a:off x="328084" y="824992"/>
            <a:ext cx="10515600" cy="592667"/>
          </a:xfrm>
        </p:spPr>
        <p:txBody>
          <a:bodyPr/>
          <a:lstStyle>
            <a:lvl1pPr marL="0" indent="0">
              <a:buNone/>
              <a:defRPr sz="1867" b="0" i="0" spc="400">
                <a:solidFill>
                  <a:srgbClr val="002856"/>
                </a:solidFill>
                <a:latin typeface="Gentona Medium" pitchFamily="2" charset="77"/>
              </a:defRPr>
            </a:lvl1pPr>
          </a:lstStyle>
          <a:p>
            <a:pPr lvl="0"/>
            <a:r>
              <a:rPr lang="en-US"/>
              <a:t>CLICK TO EDIT MASTER TEXT STYLES</a:t>
            </a:r>
          </a:p>
        </p:txBody>
      </p:sp>
      <p:sp>
        <p:nvSpPr>
          <p:cNvPr id="14" name="Content Placeholder 10">
            <a:extLst>
              <a:ext uri="{FF2B5EF4-FFF2-40B4-BE49-F238E27FC236}">
                <a16:creationId xmlns:a16="http://schemas.microsoft.com/office/drawing/2014/main" id="{B7D0A160-53C1-7926-6048-CF9937B350A1}"/>
              </a:ext>
            </a:extLst>
          </p:cNvPr>
          <p:cNvSpPr>
            <a:spLocks noGrp="1"/>
          </p:cNvSpPr>
          <p:nvPr>
            <p:ph sz="quarter" idx="13"/>
          </p:nvPr>
        </p:nvSpPr>
        <p:spPr>
          <a:xfrm>
            <a:off x="328085" y="1554183"/>
            <a:ext cx="7234043" cy="4349837"/>
          </a:xfrm>
        </p:spPr>
        <p:txBody>
          <a:bodyPr/>
          <a:lstStyle>
            <a:lvl1pPr>
              <a:defRPr sz="2400" b="0" i="0">
                <a:solidFill>
                  <a:srgbClr val="333B3E"/>
                </a:solidFill>
                <a:latin typeface="Gentona Book" pitchFamily="2" charset="77"/>
              </a:defRPr>
            </a:lvl1pPr>
            <a:lvl2pPr>
              <a:defRPr sz="2133" b="0" i="0">
                <a:solidFill>
                  <a:srgbClr val="333B3E"/>
                </a:solidFill>
                <a:latin typeface="Gentona Book" pitchFamily="2" charset="77"/>
              </a:defRPr>
            </a:lvl2pPr>
            <a:lvl3pPr>
              <a:defRPr sz="1867" b="0" i="0">
                <a:solidFill>
                  <a:srgbClr val="333B3E"/>
                </a:solidFill>
                <a:latin typeface="Gentona Book" pitchFamily="2" charset="77"/>
              </a:defRPr>
            </a:lvl3pPr>
            <a:lvl4pPr>
              <a:defRPr sz="1600" b="0" i="0">
                <a:solidFill>
                  <a:srgbClr val="333B3E"/>
                </a:solidFill>
                <a:latin typeface="Gentona Book"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Hexagon 2">
            <a:extLst>
              <a:ext uri="{FF2B5EF4-FFF2-40B4-BE49-F238E27FC236}">
                <a16:creationId xmlns:a16="http://schemas.microsoft.com/office/drawing/2014/main" id="{C4F2EE03-38A3-46B5-02C4-9FE09A8C65D0}"/>
              </a:ext>
            </a:extLst>
          </p:cNvPr>
          <p:cNvSpPr/>
          <p:nvPr userDrawn="1"/>
        </p:nvSpPr>
        <p:spPr>
          <a:xfrm>
            <a:off x="7679911" y="5481796"/>
            <a:ext cx="489779" cy="422224"/>
          </a:xfrm>
          <a:prstGeom prst="hexagon">
            <a:avLst/>
          </a:prstGeom>
          <a:solidFill>
            <a:srgbClr val="668CBB">
              <a:alpha val="4993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Hexagon 3">
            <a:extLst>
              <a:ext uri="{FF2B5EF4-FFF2-40B4-BE49-F238E27FC236}">
                <a16:creationId xmlns:a16="http://schemas.microsoft.com/office/drawing/2014/main" id="{C4C38005-B48E-6116-2CA3-B8AE077FDC44}"/>
              </a:ext>
            </a:extLst>
          </p:cNvPr>
          <p:cNvSpPr/>
          <p:nvPr userDrawn="1"/>
        </p:nvSpPr>
        <p:spPr>
          <a:xfrm>
            <a:off x="8214710" y="5906859"/>
            <a:ext cx="199869" cy="172301"/>
          </a:xfrm>
          <a:prstGeom prst="hexagon">
            <a:avLst/>
          </a:prstGeom>
          <a:solidFill>
            <a:srgbClr val="668CBB">
              <a:alpha val="4993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Hexagon 7">
            <a:extLst>
              <a:ext uri="{FF2B5EF4-FFF2-40B4-BE49-F238E27FC236}">
                <a16:creationId xmlns:a16="http://schemas.microsoft.com/office/drawing/2014/main" id="{A7F0972A-40CB-2A39-9599-BE68B58EE64C}"/>
              </a:ext>
            </a:extLst>
          </p:cNvPr>
          <p:cNvSpPr/>
          <p:nvPr userDrawn="1"/>
        </p:nvSpPr>
        <p:spPr>
          <a:xfrm>
            <a:off x="8044822" y="6196669"/>
            <a:ext cx="99833" cy="86063"/>
          </a:xfrm>
          <a:prstGeom prst="hexagon">
            <a:avLst/>
          </a:prstGeom>
          <a:solidFill>
            <a:srgbClr val="668CBB">
              <a:alpha val="4993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60788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ACDFD1-1235-AA45-38DE-DC0ED385A0B8}"/>
              </a:ext>
            </a:extLst>
          </p:cNvPr>
          <p:cNvSpPr/>
          <p:nvPr userDrawn="1"/>
        </p:nvSpPr>
        <p:spPr>
          <a:xfrm>
            <a:off x="0" y="0"/>
            <a:ext cx="12192000" cy="6858000"/>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2F4FD9F6-C82C-E2E2-5D0A-A55D4136C7BE}"/>
              </a:ext>
            </a:extLst>
          </p:cNvPr>
          <p:cNvSpPr>
            <a:spLocks noGrp="1"/>
          </p:cNvSpPr>
          <p:nvPr>
            <p:ph type="title" hasCustomPrompt="1"/>
          </p:nvPr>
        </p:nvSpPr>
        <p:spPr>
          <a:xfrm>
            <a:off x="328533" y="242159"/>
            <a:ext cx="10515600" cy="484317"/>
          </a:xfrm>
        </p:spPr>
        <p:txBody>
          <a:bodyPr>
            <a:normAutofit/>
          </a:bodyPr>
          <a:lstStyle>
            <a:lvl1pPr>
              <a:defRPr sz="3200" b="1" i="0">
                <a:solidFill>
                  <a:srgbClr val="FA4616"/>
                </a:solidFill>
                <a:latin typeface="Gentona Book" pitchFamily="2" charset="77"/>
              </a:defRPr>
            </a:lvl1pPr>
          </a:lstStyle>
          <a:p>
            <a:r>
              <a:rPr lang="en-US"/>
              <a:t>Click to edit content page title</a:t>
            </a:r>
          </a:p>
        </p:txBody>
      </p:sp>
      <p:sp>
        <p:nvSpPr>
          <p:cNvPr id="5" name="Slide Number Placeholder 4">
            <a:extLst>
              <a:ext uri="{FF2B5EF4-FFF2-40B4-BE49-F238E27FC236}">
                <a16:creationId xmlns:a16="http://schemas.microsoft.com/office/drawing/2014/main" id="{E26D93FE-3FA8-4AF0-BA88-037BF8BE52FA}"/>
              </a:ext>
            </a:extLst>
          </p:cNvPr>
          <p:cNvSpPr>
            <a:spLocks noGrp="1"/>
          </p:cNvSpPr>
          <p:nvPr>
            <p:ph type="sldNum" sz="quarter" idx="12"/>
          </p:nvPr>
        </p:nvSpPr>
        <p:spPr/>
        <p:txBody>
          <a:bodyPr/>
          <a:lstStyle/>
          <a:p>
            <a:fld id="{C8F06B2F-C88A-0D43-8AB4-774B303A4D06}" type="slidenum">
              <a:rPr lang="en-US" smtClean="0"/>
              <a:t>‹#›</a:t>
            </a:fld>
            <a:endParaRPr lang="en-US"/>
          </a:p>
        </p:txBody>
      </p:sp>
      <p:cxnSp>
        <p:nvCxnSpPr>
          <p:cNvPr id="7" name="Straight Connector 6">
            <a:extLst>
              <a:ext uri="{FF2B5EF4-FFF2-40B4-BE49-F238E27FC236}">
                <a16:creationId xmlns:a16="http://schemas.microsoft.com/office/drawing/2014/main" id="{35722A44-6AAC-0191-9D4D-9B4AF2596E8E}"/>
              </a:ext>
            </a:extLst>
          </p:cNvPr>
          <p:cNvCxnSpPr>
            <a:cxnSpLocks/>
          </p:cNvCxnSpPr>
          <p:nvPr userDrawn="1"/>
        </p:nvCxnSpPr>
        <p:spPr>
          <a:xfrm>
            <a:off x="328534" y="781753"/>
            <a:ext cx="7386404" cy="0"/>
          </a:xfrm>
          <a:prstGeom prst="line">
            <a:avLst/>
          </a:prstGeom>
          <a:ln>
            <a:solidFill>
              <a:srgbClr val="FA4616"/>
            </a:solidFill>
          </a:ln>
        </p:spPr>
        <p:style>
          <a:lnRef idx="1">
            <a:schemeClr val="accent2"/>
          </a:lnRef>
          <a:fillRef idx="0">
            <a:schemeClr val="accent2"/>
          </a:fillRef>
          <a:effectRef idx="0">
            <a:schemeClr val="accent2"/>
          </a:effectRef>
          <a:fontRef idx="minor">
            <a:schemeClr val="tx1"/>
          </a:fontRef>
        </p:style>
      </p:cxnSp>
      <p:sp>
        <p:nvSpPr>
          <p:cNvPr id="11" name="Content Placeholder 10">
            <a:extLst>
              <a:ext uri="{FF2B5EF4-FFF2-40B4-BE49-F238E27FC236}">
                <a16:creationId xmlns:a16="http://schemas.microsoft.com/office/drawing/2014/main" id="{ADAA24B4-E19C-404F-1A13-F1C1B04800DB}"/>
              </a:ext>
            </a:extLst>
          </p:cNvPr>
          <p:cNvSpPr>
            <a:spLocks noGrp="1"/>
          </p:cNvSpPr>
          <p:nvPr>
            <p:ph sz="quarter" idx="13"/>
          </p:nvPr>
        </p:nvSpPr>
        <p:spPr>
          <a:xfrm>
            <a:off x="328085" y="1554183"/>
            <a:ext cx="11025716" cy="4349837"/>
          </a:xfrm>
        </p:spPr>
        <p:txBody>
          <a:bodyPr/>
          <a:lstStyle>
            <a:lvl1pPr>
              <a:defRPr sz="2400" b="0" i="0">
                <a:solidFill>
                  <a:schemeClr val="bg1"/>
                </a:solidFill>
                <a:latin typeface="Gentona Book" pitchFamily="2" charset="77"/>
              </a:defRPr>
            </a:lvl1pPr>
            <a:lvl2pPr>
              <a:defRPr sz="2133" b="0" i="0">
                <a:solidFill>
                  <a:schemeClr val="bg1"/>
                </a:solidFill>
                <a:latin typeface="Gentona Book" pitchFamily="2" charset="77"/>
              </a:defRPr>
            </a:lvl2pPr>
            <a:lvl3pPr>
              <a:defRPr sz="1867" b="0" i="0">
                <a:solidFill>
                  <a:schemeClr val="bg1"/>
                </a:solidFill>
                <a:latin typeface="Gentona Book" pitchFamily="2" charset="77"/>
              </a:defRPr>
            </a:lvl3pPr>
            <a:lvl4pPr>
              <a:defRPr sz="1600" b="0" i="0">
                <a:solidFill>
                  <a:schemeClr val="bg1"/>
                </a:solidFill>
                <a:latin typeface="Gentona Book"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4">
            <a:extLst>
              <a:ext uri="{FF2B5EF4-FFF2-40B4-BE49-F238E27FC236}">
                <a16:creationId xmlns:a16="http://schemas.microsoft.com/office/drawing/2014/main" id="{4E8BBF59-24CA-C675-8158-2BEE123D03FD}"/>
              </a:ext>
            </a:extLst>
          </p:cNvPr>
          <p:cNvSpPr>
            <a:spLocks noGrp="1"/>
          </p:cNvSpPr>
          <p:nvPr>
            <p:ph sz="quarter" idx="14" hasCustomPrompt="1"/>
          </p:nvPr>
        </p:nvSpPr>
        <p:spPr>
          <a:xfrm>
            <a:off x="328084" y="827351"/>
            <a:ext cx="10515600" cy="592667"/>
          </a:xfrm>
        </p:spPr>
        <p:txBody>
          <a:bodyPr/>
          <a:lstStyle>
            <a:lvl1pPr marL="0" indent="0">
              <a:buNone/>
              <a:defRPr sz="1867" b="0" i="0" spc="400">
                <a:solidFill>
                  <a:schemeClr val="bg1"/>
                </a:solidFill>
                <a:latin typeface="Gentona Medium" pitchFamily="2" charset="77"/>
              </a:defRPr>
            </a:lvl1pPr>
          </a:lstStyle>
          <a:p>
            <a:pPr lvl="0"/>
            <a:r>
              <a:rPr lang="en-US"/>
              <a:t>CLICK TO EDIT MASTER TEXT STYLES</a:t>
            </a:r>
          </a:p>
        </p:txBody>
      </p:sp>
    </p:spTree>
    <p:extLst>
      <p:ext uri="{BB962C8B-B14F-4D97-AF65-F5344CB8AC3E}">
        <p14:creationId xmlns:p14="http://schemas.microsoft.com/office/powerpoint/2010/main" val="366162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hyperlink" Target="https://forms.gle/p9PHTuN6xe7Qkbk58" TargetMode="External"/><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hyperlink" Target="https://gsovpres.wixsite.com/gsobms/anonymous-reporting" TargetMode="External"/><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sanmar.com/p/1610_Maroon"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act.alz.org/site/TR?sid=23941&amp;type=fr_informational&amp;pg=informational&amp;fr_id=18498" TargetMode="External"/><Relationship Id="rId7"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hyperlink" Target="mailto:vhinsch@ufl.edu" TargetMode="Externa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10;&#10;Description automatically generated">
            <a:extLst>
              <a:ext uri="{FF2B5EF4-FFF2-40B4-BE49-F238E27FC236}">
                <a16:creationId xmlns:a16="http://schemas.microsoft.com/office/drawing/2014/main" id="{D2974C65-316E-87B8-124C-8FF06E7F0D3F}"/>
              </a:ext>
            </a:extLst>
          </p:cNvPr>
          <p:cNvPicPr>
            <a:picLocks noChangeAspect="1"/>
          </p:cNvPicPr>
          <p:nvPr/>
        </p:nvPicPr>
        <p:blipFill>
          <a:blip r:embed="rId2"/>
          <a:stretch>
            <a:fillRect/>
          </a:stretch>
        </p:blipFill>
        <p:spPr>
          <a:xfrm>
            <a:off x="2147" y="-4159"/>
            <a:ext cx="12187705" cy="6877048"/>
          </a:xfrm>
          <a:prstGeom prst="rect">
            <a:avLst/>
          </a:prstGeom>
          <a:ln>
            <a:solidFill>
              <a:schemeClr val="tx2">
                <a:lumMod val="75000"/>
                <a:lumOff val="25000"/>
              </a:schemeClr>
            </a:solidFill>
          </a:ln>
        </p:spPr>
      </p:pic>
      <p:sp>
        <p:nvSpPr>
          <p:cNvPr id="6" name="TextBox 5">
            <a:extLst>
              <a:ext uri="{FF2B5EF4-FFF2-40B4-BE49-F238E27FC236}">
                <a16:creationId xmlns:a16="http://schemas.microsoft.com/office/drawing/2014/main" id="{DB876AE4-5829-7283-93A0-2D3FE0A90665}"/>
              </a:ext>
            </a:extLst>
          </p:cNvPr>
          <p:cNvSpPr txBox="1"/>
          <p:nvPr/>
        </p:nvSpPr>
        <p:spPr>
          <a:xfrm>
            <a:off x="7043652" y="5018301"/>
            <a:ext cx="4167687"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1">
                    <a:lumMod val="50000"/>
                  </a:schemeClr>
                </a:solidFill>
                <a:latin typeface="Arial"/>
                <a:cs typeface="Calibri"/>
              </a:rPr>
              <a:t>August 2025</a:t>
            </a:r>
            <a:endParaRPr lang="en-US">
              <a:solidFill>
                <a:schemeClr val="accent1">
                  <a:lumMod val="50000"/>
                </a:schemeClr>
              </a:solidFill>
            </a:endParaRPr>
          </a:p>
          <a:p>
            <a:pPr algn="ctr"/>
            <a:r>
              <a:rPr lang="en-US" sz="2200" b="1">
                <a:solidFill>
                  <a:schemeClr val="accent1">
                    <a:lumMod val="50000"/>
                  </a:schemeClr>
                </a:solidFill>
                <a:latin typeface="Arial"/>
                <a:cs typeface="Calibri"/>
              </a:rPr>
              <a:t>General Body Meeting</a:t>
            </a:r>
          </a:p>
        </p:txBody>
      </p:sp>
      <p:pic>
        <p:nvPicPr>
          <p:cNvPr id="10" name="Picture 9" descr="A welcome sign with a smiling face&#10;&#10;Description automatically generated">
            <a:extLst>
              <a:ext uri="{FF2B5EF4-FFF2-40B4-BE49-F238E27FC236}">
                <a16:creationId xmlns:a16="http://schemas.microsoft.com/office/drawing/2014/main" id="{AF1D6479-B886-5D6A-7098-65598AE47EAE}"/>
              </a:ext>
            </a:extLst>
          </p:cNvPr>
          <p:cNvPicPr>
            <a:picLocks noChangeAspect="1"/>
          </p:cNvPicPr>
          <p:nvPr/>
        </p:nvPicPr>
        <p:blipFill rotWithShape="1">
          <a:blip r:embed="rId3"/>
          <a:srcRect t="21993" r="-240" b="36860"/>
          <a:stretch/>
        </p:blipFill>
        <p:spPr>
          <a:xfrm>
            <a:off x="6484882" y="1558685"/>
            <a:ext cx="4799298" cy="1361618"/>
          </a:xfrm>
          <a:prstGeom prst="rect">
            <a:avLst/>
          </a:prstGeom>
        </p:spPr>
      </p:pic>
      <p:sp>
        <p:nvSpPr>
          <p:cNvPr id="2" name="TextBox 1">
            <a:extLst>
              <a:ext uri="{FF2B5EF4-FFF2-40B4-BE49-F238E27FC236}">
                <a16:creationId xmlns:a16="http://schemas.microsoft.com/office/drawing/2014/main" id="{352D78DF-BB2F-B7E3-1579-0BB1621EBCB2}"/>
              </a:ext>
            </a:extLst>
          </p:cNvPr>
          <p:cNvSpPr txBox="1"/>
          <p:nvPr/>
        </p:nvSpPr>
        <p:spPr>
          <a:xfrm>
            <a:off x="668014" y="309833"/>
            <a:ext cx="10863145" cy="1375316"/>
          </a:xfrm>
          <a:prstGeom prst="rect">
            <a:avLst/>
          </a:prstGeom>
          <a:solidFill>
            <a:srgbClr val="264592"/>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FF03F95E-AB63-0981-2E20-423F0793197F}"/>
              </a:ext>
            </a:extLst>
          </p:cNvPr>
          <p:cNvSpPr txBox="1"/>
          <p:nvPr/>
        </p:nvSpPr>
        <p:spPr>
          <a:xfrm>
            <a:off x="55756" y="167268"/>
            <a:ext cx="12080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cs typeface="Calibri"/>
              </a:rPr>
              <a:t>Medical Graduate Student Organization</a:t>
            </a:r>
            <a:endParaRPr lang="en-US" sz="1600"/>
          </a:p>
        </p:txBody>
      </p:sp>
      <p:sp>
        <p:nvSpPr>
          <p:cNvPr id="9" name="TextBox 8">
            <a:extLst>
              <a:ext uri="{FF2B5EF4-FFF2-40B4-BE49-F238E27FC236}">
                <a16:creationId xmlns:a16="http://schemas.microsoft.com/office/drawing/2014/main" id="{F2B9AA99-F652-1ED6-0BF6-3947822F177B}"/>
              </a:ext>
            </a:extLst>
          </p:cNvPr>
          <p:cNvSpPr txBox="1"/>
          <p:nvPr/>
        </p:nvSpPr>
        <p:spPr>
          <a:xfrm rot="20100000">
            <a:off x="1815272" y="2227670"/>
            <a:ext cx="54186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err="1">
                <a:solidFill>
                  <a:schemeClr val="bg1"/>
                </a:solidFill>
                <a:latin typeface="Bradley Hand ITC"/>
                <a:cs typeface="Calibri"/>
              </a:rPr>
              <a:t>eSteve</a:t>
            </a:r>
            <a:endParaRPr lang="en-US" sz="1000">
              <a:solidFill>
                <a:schemeClr val="bg1"/>
              </a:solidFill>
              <a:latin typeface="Bradley Hand ITC"/>
              <a:cs typeface="Calibri"/>
            </a:endParaRPr>
          </a:p>
        </p:txBody>
      </p:sp>
    </p:spTree>
    <p:extLst>
      <p:ext uri="{BB962C8B-B14F-4D97-AF65-F5344CB8AC3E}">
        <p14:creationId xmlns:p14="http://schemas.microsoft.com/office/powerpoint/2010/main" val="2067023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5AD5F-7E41-3B7D-DBB3-1DE6CB56619B}"/>
            </a:ext>
          </a:extLst>
        </p:cNvPr>
        <p:cNvGrpSpPr/>
        <p:nvPr/>
      </p:nvGrpSpPr>
      <p:grpSpPr>
        <a:xfrm>
          <a:off x="0" y="0"/>
          <a:ext cx="0" cy="0"/>
          <a:chOff x="0" y="0"/>
          <a:chExt cx="0" cy="0"/>
        </a:xfrm>
      </p:grpSpPr>
      <p:pic>
        <p:nvPicPr>
          <p:cNvPr id="5" name="Picture 2" descr="White U-F College of Medicine logo.">
            <a:extLst>
              <a:ext uri="{FF2B5EF4-FFF2-40B4-BE49-F238E27FC236}">
                <a16:creationId xmlns:a16="http://schemas.microsoft.com/office/drawing/2014/main" id="{0212107B-2070-B7EB-816B-34DD2A37B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04" y="6275879"/>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C1D8BDD-4C00-EB35-608A-4CD8F810D628}"/>
              </a:ext>
            </a:extLst>
          </p:cNvPr>
          <p:cNvSpPr>
            <a:spLocks noGrp="1"/>
          </p:cNvSpPr>
          <p:nvPr>
            <p:ph type="title"/>
          </p:nvPr>
        </p:nvSpPr>
        <p:spPr>
          <a:xfrm>
            <a:off x="5703243" y="296860"/>
            <a:ext cx="4941368" cy="639169"/>
          </a:xfrm>
        </p:spPr>
        <p:txBody>
          <a:bodyPr>
            <a:noAutofit/>
          </a:bodyPr>
          <a:lstStyle/>
          <a:p>
            <a:pPr algn="ctr"/>
            <a:r>
              <a:rPr lang="en-US" sz="3600">
                <a:latin typeface="Gentona Book"/>
              </a:rPr>
              <a:t>BMS Recruitment Chairs</a:t>
            </a:r>
            <a:endParaRPr lang="en-US" sz="3600"/>
          </a:p>
        </p:txBody>
      </p:sp>
      <p:sp>
        <p:nvSpPr>
          <p:cNvPr id="7" name="Content Placeholder 2">
            <a:extLst>
              <a:ext uri="{FF2B5EF4-FFF2-40B4-BE49-F238E27FC236}">
                <a16:creationId xmlns:a16="http://schemas.microsoft.com/office/drawing/2014/main" id="{33527793-FA9F-FB2D-86FD-AA88C68F8E1D}"/>
              </a:ext>
            </a:extLst>
          </p:cNvPr>
          <p:cNvSpPr>
            <a:spLocks noGrp="1"/>
          </p:cNvSpPr>
          <p:nvPr>
            <p:ph sz="quarter" idx="14"/>
          </p:nvPr>
        </p:nvSpPr>
        <p:spPr>
          <a:xfrm>
            <a:off x="7422299" y="1594764"/>
            <a:ext cx="4769701" cy="667093"/>
          </a:xfrm>
        </p:spPr>
        <p:txBody>
          <a:bodyPr vert="horz" lIns="91440" tIns="45720" rIns="91440" bIns="45720" rtlCol="0" anchor="t">
            <a:noAutofit/>
          </a:bodyPr>
          <a:lstStyle/>
          <a:p>
            <a:pPr algn="r">
              <a:spcBef>
                <a:spcPts val="0"/>
              </a:spcBef>
            </a:pPr>
            <a:r>
              <a:rPr lang="en-US" sz="2400" spc="0">
                <a:latin typeface="Gentona Medium"/>
              </a:rPr>
              <a:t>Bianca Bean(She/Her)</a:t>
            </a:r>
            <a:endParaRPr lang="en-US" sz="1000" spc="0">
              <a:latin typeface="Gentona Medium"/>
            </a:endParaRPr>
          </a:p>
          <a:p>
            <a:pPr algn="r">
              <a:spcBef>
                <a:spcPts val="0"/>
              </a:spcBef>
            </a:pPr>
            <a:r>
              <a:rPr lang="en-US" sz="1400" spc="0">
                <a:latin typeface="Gentona Medium"/>
              </a:rPr>
              <a:t>4</a:t>
            </a:r>
            <a:r>
              <a:rPr lang="en-US" sz="1400" spc="0" baseline="30000">
                <a:latin typeface="Gentona Medium"/>
              </a:rPr>
              <a:t>th</a:t>
            </a:r>
            <a:r>
              <a:rPr lang="en-US" sz="1400" spc="0">
                <a:latin typeface="Gentona Medium"/>
              </a:rPr>
              <a:t> Year, BMS, Physio &amp; Cell Biology</a:t>
            </a:r>
          </a:p>
          <a:p>
            <a:endParaRPr lang="en-US"/>
          </a:p>
        </p:txBody>
      </p:sp>
      <p:sp>
        <p:nvSpPr>
          <p:cNvPr id="9" name="Content Placeholder 3">
            <a:extLst>
              <a:ext uri="{FF2B5EF4-FFF2-40B4-BE49-F238E27FC236}">
                <a16:creationId xmlns:a16="http://schemas.microsoft.com/office/drawing/2014/main" id="{40FF4791-1B6D-2C24-5025-A457D7A83815}"/>
              </a:ext>
            </a:extLst>
          </p:cNvPr>
          <p:cNvSpPr>
            <a:spLocks noGrp="1"/>
          </p:cNvSpPr>
          <p:nvPr>
            <p:ph sz="quarter" idx="13"/>
          </p:nvPr>
        </p:nvSpPr>
        <p:spPr>
          <a:xfrm>
            <a:off x="4885076" y="2562743"/>
            <a:ext cx="6537737" cy="1871008"/>
          </a:xfrm>
        </p:spPr>
        <p:txBody>
          <a:bodyPr vert="horz" lIns="91440" tIns="45720" rIns="91440" bIns="45720" rtlCol="0" anchor="t">
            <a:noAutofit/>
          </a:bodyPr>
          <a:lstStyle/>
          <a:p>
            <a:pPr marL="0" indent="0">
              <a:spcBef>
                <a:spcPts val="0"/>
              </a:spcBef>
              <a:buNone/>
            </a:pPr>
            <a:r>
              <a:rPr lang="en-US" b="1" u="sng">
                <a:solidFill>
                  <a:schemeClr val="tx1"/>
                </a:solidFill>
                <a:latin typeface="Gentona Book" panose="00000800000000000000"/>
              </a:rPr>
              <a:t>Announcements</a:t>
            </a:r>
            <a:endParaRPr lang="en-US" sz="700" b="1" u="sng">
              <a:solidFill>
                <a:schemeClr val="tx1"/>
              </a:solidFill>
              <a:latin typeface="Gentona Book" panose="00000800000000000000"/>
            </a:endParaRPr>
          </a:p>
          <a:p>
            <a:r>
              <a:rPr lang="en-US">
                <a:latin typeface="Gentona Book"/>
              </a:rPr>
              <a:t>Orientation went well and the new class is settling in</a:t>
            </a:r>
          </a:p>
          <a:p>
            <a:pPr lvl="1">
              <a:buFont typeface="Courier New" panose="020B0604020202020204" pitchFamily="34" charset="0"/>
              <a:buChar char="o"/>
            </a:pPr>
            <a:r>
              <a:rPr lang="en-US" sz="2100">
                <a:latin typeface="Gentona Book"/>
              </a:rPr>
              <a:t>Thank you to everyone who volunteered to help out!</a:t>
            </a:r>
          </a:p>
          <a:p>
            <a:r>
              <a:rPr lang="en-US">
                <a:latin typeface="Gentona Book"/>
              </a:rPr>
              <a:t>We will be sending out info about the first year rep position during the first week of September</a:t>
            </a:r>
            <a:endParaRPr lang="en-US"/>
          </a:p>
          <a:p>
            <a:pPr marL="0" indent="0">
              <a:buNone/>
            </a:pPr>
            <a:endParaRPr lang="en-US"/>
          </a:p>
        </p:txBody>
      </p:sp>
      <p:sp>
        <p:nvSpPr>
          <p:cNvPr id="10" name="TextBox 9">
            <a:extLst>
              <a:ext uri="{FF2B5EF4-FFF2-40B4-BE49-F238E27FC236}">
                <a16:creationId xmlns:a16="http://schemas.microsoft.com/office/drawing/2014/main" id="{02F18D36-0CBA-6C44-34C3-673A4A847177}"/>
              </a:ext>
            </a:extLst>
          </p:cNvPr>
          <p:cNvSpPr txBox="1"/>
          <p:nvPr/>
        </p:nvSpPr>
        <p:spPr>
          <a:xfrm>
            <a:off x="4725605" y="5553874"/>
            <a:ext cx="7166591" cy="892552"/>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Fun Fact!</a:t>
            </a:r>
          </a:p>
          <a:p>
            <a:r>
              <a:rPr lang="en-US" sz="1600">
                <a:solidFill>
                  <a:srgbClr val="FA4616"/>
                </a:solidFill>
                <a:latin typeface="Gentona Medium"/>
              </a:rPr>
              <a:t>The nickname “The Swamp” was given to the Ben Hill Griffin Stadium by former UF Football coach Steve Spurrier who noted “only Gators get out alive”</a:t>
            </a:r>
            <a:endParaRPr lang="en-US" sz="1600">
              <a:solidFill>
                <a:srgbClr val="FA4616"/>
              </a:solidFill>
              <a:latin typeface="Gentona Medium" panose="020B0604020202020204" charset="0"/>
            </a:endParaRPr>
          </a:p>
        </p:txBody>
      </p:sp>
      <p:sp>
        <p:nvSpPr>
          <p:cNvPr id="11" name="Content Placeholder 2">
            <a:extLst>
              <a:ext uri="{FF2B5EF4-FFF2-40B4-BE49-F238E27FC236}">
                <a16:creationId xmlns:a16="http://schemas.microsoft.com/office/drawing/2014/main" id="{752CD834-615D-74C3-DD5F-9016674C9DC1}"/>
              </a:ext>
            </a:extLst>
          </p:cNvPr>
          <p:cNvSpPr txBox="1">
            <a:spLocks/>
          </p:cNvSpPr>
          <p:nvPr/>
        </p:nvSpPr>
        <p:spPr>
          <a:xfrm>
            <a:off x="4271473" y="1594764"/>
            <a:ext cx="4769701" cy="66709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spc="0">
                <a:latin typeface="Gentona Medium"/>
              </a:rPr>
              <a:t>Miranda Carter (She/Her)</a:t>
            </a:r>
            <a:endParaRPr lang="en-US" sz="1000" spc="0">
              <a:latin typeface="Gentona Medium"/>
            </a:endParaRPr>
          </a:p>
          <a:p>
            <a:pPr>
              <a:spcBef>
                <a:spcPts val="0"/>
              </a:spcBef>
            </a:pPr>
            <a:r>
              <a:rPr lang="en-US" sz="1400" spc="0">
                <a:latin typeface="Gentona Medium"/>
              </a:rPr>
              <a:t>4</a:t>
            </a:r>
            <a:r>
              <a:rPr lang="en-US" sz="1400" spc="0" baseline="30000">
                <a:latin typeface="Gentona Medium"/>
              </a:rPr>
              <a:t>th</a:t>
            </a:r>
            <a:r>
              <a:rPr lang="en-US" sz="1400" spc="0">
                <a:latin typeface="Gentona Medium"/>
              </a:rPr>
              <a:t> Year, BMS, Immuno/Micro</a:t>
            </a:r>
          </a:p>
          <a:p>
            <a:endParaRPr lang="en-US"/>
          </a:p>
        </p:txBody>
      </p:sp>
      <p:pic>
        <p:nvPicPr>
          <p:cNvPr id="14" name="Picture 13" descr="A person standing in front of a college of medicine&#10;&#10;Description automatically generated">
            <a:extLst>
              <a:ext uri="{FF2B5EF4-FFF2-40B4-BE49-F238E27FC236}">
                <a16:creationId xmlns:a16="http://schemas.microsoft.com/office/drawing/2014/main" id="{556C2901-DE11-93F3-B1A1-BF0CC5E3D759}"/>
              </a:ext>
            </a:extLst>
          </p:cNvPr>
          <p:cNvPicPr>
            <a:picLocks noChangeAspect="1"/>
          </p:cNvPicPr>
          <p:nvPr/>
        </p:nvPicPr>
        <p:blipFill rotWithShape="1">
          <a:blip r:embed="rId3"/>
          <a:srcRect l="21695" t="49095" r="28814" b="17873"/>
          <a:stretch/>
        </p:blipFill>
        <p:spPr>
          <a:xfrm>
            <a:off x="10641560" y="69718"/>
            <a:ext cx="1434820" cy="1436037"/>
          </a:xfrm>
          <a:prstGeom prst="rect">
            <a:avLst/>
          </a:prstGeom>
          <a:ln w="38100">
            <a:solidFill>
              <a:srgbClr val="FA4716"/>
            </a:solidFill>
          </a:ln>
        </p:spPr>
      </p:pic>
      <p:pic>
        <p:nvPicPr>
          <p:cNvPr id="15" name="Picture 14">
            <a:extLst>
              <a:ext uri="{FF2B5EF4-FFF2-40B4-BE49-F238E27FC236}">
                <a16:creationId xmlns:a16="http://schemas.microsoft.com/office/drawing/2014/main" id="{0560AF0E-D82F-9CBB-4E8C-25573FD5E374}"/>
              </a:ext>
            </a:extLst>
          </p:cNvPr>
          <p:cNvPicPr>
            <a:picLocks noChangeAspect="1"/>
          </p:cNvPicPr>
          <p:nvPr/>
        </p:nvPicPr>
        <p:blipFill rotWithShape="1">
          <a:blip r:embed="rId4">
            <a:extLst>
              <a:ext uri="{28A0092B-C50C-407E-A947-70E740481C1C}">
                <a14:useLocalDpi xmlns:a14="http://schemas.microsoft.com/office/drawing/2010/main" val="0"/>
              </a:ext>
            </a:extLst>
          </a:blip>
          <a:srcRect t="3822" b="3822"/>
          <a:stretch/>
        </p:blipFill>
        <p:spPr>
          <a:xfrm>
            <a:off x="4271473" y="69717"/>
            <a:ext cx="1434820" cy="1436037"/>
          </a:xfrm>
          <a:prstGeom prst="rect">
            <a:avLst/>
          </a:prstGeom>
          <a:ln w="38100">
            <a:solidFill>
              <a:srgbClr val="FA4716"/>
            </a:solidFill>
          </a:ln>
        </p:spPr>
      </p:pic>
      <p:pic>
        <p:nvPicPr>
          <p:cNvPr id="3" name="Graphic 2" descr="Football with solid fill">
            <a:extLst>
              <a:ext uri="{FF2B5EF4-FFF2-40B4-BE49-F238E27FC236}">
                <a16:creationId xmlns:a16="http://schemas.microsoft.com/office/drawing/2014/main" id="{26821828-B4D0-757A-2039-610E1D1580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03131">
            <a:off x="3799314" y="5396467"/>
            <a:ext cx="914400" cy="914400"/>
          </a:xfrm>
          <a:prstGeom prst="rect">
            <a:avLst/>
          </a:prstGeom>
        </p:spPr>
      </p:pic>
      <p:pic>
        <p:nvPicPr>
          <p:cNvPr id="8" name="Graphic 7" descr="Football outline">
            <a:extLst>
              <a:ext uri="{FF2B5EF4-FFF2-40B4-BE49-F238E27FC236}">
                <a16:creationId xmlns:a16="http://schemas.microsoft.com/office/drawing/2014/main" id="{5C5B9D7A-4170-8FD2-F293-14210C8CC4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49064">
            <a:off x="3799313" y="4402644"/>
            <a:ext cx="914400" cy="914400"/>
          </a:xfrm>
          <a:prstGeom prst="rect">
            <a:avLst/>
          </a:prstGeom>
        </p:spPr>
      </p:pic>
      <p:pic>
        <p:nvPicPr>
          <p:cNvPr id="12" name="Graphic 11" descr="Football outline">
            <a:extLst>
              <a:ext uri="{FF2B5EF4-FFF2-40B4-BE49-F238E27FC236}">
                <a16:creationId xmlns:a16="http://schemas.microsoft.com/office/drawing/2014/main" id="{8ABCA6EC-4ED3-126A-76E7-781779A3E5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49064">
            <a:off x="3733520" y="2293668"/>
            <a:ext cx="914400" cy="914400"/>
          </a:xfrm>
          <a:prstGeom prst="rect">
            <a:avLst/>
          </a:prstGeom>
        </p:spPr>
      </p:pic>
      <p:pic>
        <p:nvPicPr>
          <p:cNvPr id="13" name="Graphic 12" descr="Football with solid fill">
            <a:extLst>
              <a:ext uri="{FF2B5EF4-FFF2-40B4-BE49-F238E27FC236}">
                <a16:creationId xmlns:a16="http://schemas.microsoft.com/office/drawing/2014/main" id="{4613BE1E-C013-035D-5718-4A104AEA94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03131">
            <a:off x="3771429" y="3408820"/>
            <a:ext cx="914400" cy="914400"/>
          </a:xfrm>
          <a:prstGeom prst="rect">
            <a:avLst/>
          </a:prstGeom>
        </p:spPr>
      </p:pic>
    </p:spTree>
    <p:extLst>
      <p:ext uri="{BB962C8B-B14F-4D97-AF65-F5344CB8AC3E}">
        <p14:creationId xmlns:p14="http://schemas.microsoft.com/office/powerpoint/2010/main" val="3241225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EF5D-FB13-7212-0E81-7D6403560444}"/>
              </a:ext>
            </a:extLst>
          </p:cNvPr>
          <p:cNvSpPr>
            <a:spLocks noGrp="1"/>
          </p:cNvSpPr>
          <p:nvPr>
            <p:ph type="title"/>
          </p:nvPr>
        </p:nvSpPr>
        <p:spPr>
          <a:xfrm>
            <a:off x="1600012" y="233669"/>
            <a:ext cx="4682893" cy="484317"/>
          </a:xfrm>
        </p:spPr>
        <p:txBody>
          <a:bodyPr>
            <a:noAutofit/>
          </a:bodyPr>
          <a:lstStyle/>
          <a:p>
            <a:r>
              <a:rPr lang="en-US" sz="3600">
                <a:latin typeface="Gentona Book"/>
              </a:rPr>
              <a:t>Ph.D. Advocate</a:t>
            </a:r>
            <a:endParaRPr lang="en-US"/>
          </a:p>
        </p:txBody>
      </p:sp>
      <p:pic>
        <p:nvPicPr>
          <p:cNvPr id="5" name="Picture 2" descr="White U-F College of Medicine logo.">
            <a:extLst>
              <a:ext uri="{FF2B5EF4-FFF2-40B4-BE49-F238E27FC236}">
                <a16:creationId xmlns:a16="http://schemas.microsoft.com/office/drawing/2014/main" id="{A4AC29EB-ADC9-D063-1F3A-891C9DA3A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247" y="6345834"/>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E79A2CC-C056-42DC-A22B-9C88675663D4}"/>
              </a:ext>
            </a:extLst>
          </p:cNvPr>
          <p:cNvSpPr txBox="1"/>
          <p:nvPr/>
        </p:nvSpPr>
        <p:spPr>
          <a:xfrm>
            <a:off x="217515" y="5511827"/>
            <a:ext cx="7532473" cy="1415772"/>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Fun Fact!</a:t>
            </a:r>
          </a:p>
          <a:p>
            <a:r>
              <a:rPr lang="en-US" sz="1600">
                <a:solidFill>
                  <a:srgbClr val="FA4616"/>
                </a:solidFill>
              </a:rPr>
              <a:t>Pumpkin spice's roots can be traced all the way back to the 19th century during the spice trade. It was first commercialized in 1933 as a ready-to-use spice mix and later was incorporated into limited-time-lattes by Starbucks in 2003 – the birth of the PSL.</a:t>
            </a:r>
          </a:p>
          <a:p>
            <a:endParaRPr lang="en-US"/>
          </a:p>
        </p:txBody>
      </p:sp>
      <p:sp>
        <p:nvSpPr>
          <p:cNvPr id="15" name="Content Placeholder 2">
            <a:extLst>
              <a:ext uri="{FF2B5EF4-FFF2-40B4-BE49-F238E27FC236}">
                <a16:creationId xmlns:a16="http://schemas.microsoft.com/office/drawing/2014/main" id="{D810DC60-FF23-8837-8389-0DC79C7F7BBA}"/>
              </a:ext>
            </a:extLst>
          </p:cNvPr>
          <p:cNvSpPr txBox="1">
            <a:spLocks/>
          </p:cNvSpPr>
          <p:nvPr/>
        </p:nvSpPr>
        <p:spPr>
          <a:xfrm>
            <a:off x="1597376" y="799596"/>
            <a:ext cx="5316547" cy="667093"/>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spc="0">
                <a:latin typeface="Segoe UI"/>
                <a:cs typeface="Segoe UI"/>
              </a:rPr>
              <a:t>Dallas </a:t>
            </a:r>
            <a:r>
              <a:rPr lang="en-US" sz="2400" spc="0" err="1">
                <a:latin typeface="Segoe UI"/>
                <a:cs typeface="Segoe UI"/>
              </a:rPr>
              <a:t>Galguera</a:t>
            </a:r>
            <a:r>
              <a:rPr lang="en-US" sz="2400" spc="0">
                <a:latin typeface="Segoe UI"/>
                <a:cs typeface="Segoe UI"/>
              </a:rPr>
              <a:t>-Kelm (he/they)</a:t>
            </a:r>
            <a:endParaRPr lang="en-US"/>
          </a:p>
          <a:p>
            <a:pPr>
              <a:spcBef>
                <a:spcPts val="0"/>
              </a:spcBef>
            </a:pPr>
            <a:r>
              <a:rPr lang="en-US" sz="1400" spc="0">
                <a:latin typeface="Segoe UI"/>
                <a:cs typeface="Segoe UI"/>
              </a:rPr>
              <a:t>2nd Year Ph.D. Student, Anatomical Sciences Education</a:t>
            </a:r>
          </a:p>
          <a:p>
            <a:pPr algn="r">
              <a:spcBef>
                <a:spcPts val="0"/>
              </a:spcBef>
            </a:pPr>
            <a:endParaRPr lang="en-US" sz="2400" spc="0">
              <a:latin typeface="Gentona Medium"/>
            </a:endParaRPr>
          </a:p>
          <a:p>
            <a:endParaRPr lang="en-US"/>
          </a:p>
        </p:txBody>
      </p:sp>
      <p:sp>
        <p:nvSpPr>
          <p:cNvPr id="8" name="Rectangle 7">
            <a:extLst>
              <a:ext uri="{FF2B5EF4-FFF2-40B4-BE49-F238E27FC236}">
                <a16:creationId xmlns:a16="http://schemas.microsoft.com/office/drawing/2014/main" id="{02B560E7-012C-A056-874B-A68593300BAF}"/>
              </a:ext>
            </a:extLst>
          </p:cNvPr>
          <p:cNvSpPr/>
          <p:nvPr/>
        </p:nvSpPr>
        <p:spPr>
          <a:xfrm>
            <a:off x="217742" y="94814"/>
            <a:ext cx="1380303" cy="1421033"/>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Enter Photo Here</a:t>
            </a:r>
          </a:p>
        </p:txBody>
      </p:sp>
      <p:sp>
        <p:nvSpPr>
          <p:cNvPr id="11" name="Content Placeholder 3">
            <a:extLst>
              <a:ext uri="{FF2B5EF4-FFF2-40B4-BE49-F238E27FC236}">
                <a16:creationId xmlns:a16="http://schemas.microsoft.com/office/drawing/2014/main" id="{2C6E70FF-738C-01AE-680F-8018A508E708}"/>
              </a:ext>
            </a:extLst>
          </p:cNvPr>
          <p:cNvSpPr txBox="1">
            <a:spLocks/>
          </p:cNvSpPr>
          <p:nvPr/>
        </p:nvSpPr>
        <p:spPr>
          <a:xfrm>
            <a:off x="593194" y="1954703"/>
            <a:ext cx="6205116" cy="3067204"/>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333B3E"/>
                </a:solidFill>
                <a:latin typeface="Gentona Book"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b="0" i="0" kern="1200">
                <a:solidFill>
                  <a:srgbClr val="333B3E"/>
                </a:solidFill>
                <a:latin typeface="Gentona Book"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rgbClr val="333B3E"/>
                </a:solidFill>
                <a:latin typeface="Gentona Book"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rgbClr val="333B3E"/>
                </a:solidFill>
                <a:latin typeface="Gentona Book"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u="sng">
                <a:solidFill>
                  <a:schemeClr val="tx1"/>
                </a:solidFill>
                <a:latin typeface="Gentona Book" panose="00000800000000000000"/>
              </a:rPr>
              <a:t>Announcements</a:t>
            </a:r>
            <a:endParaRPr lang="en-US" sz="700" b="1" u="sng">
              <a:solidFill>
                <a:schemeClr val="tx1"/>
              </a:solidFill>
              <a:latin typeface="Gentona Book" panose="00000800000000000000"/>
            </a:endParaRPr>
          </a:p>
          <a:p>
            <a:pPr marL="342900" indent="-342900" defTabSz="914400">
              <a:lnSpc>
                <a:spcPct val="100000"/>
              </a:lnSpc>
              <a:spcBef>
                <a:spcPts val="0"/>
              </a:spcBef>
            </a:pPr>
            <a:r>
              <a:rPr lang="en-US" sz="2000">
                <a:solidFill>
                  <a:schemeClr val="tx1"/>
                </a:solidFill>
                <a:latin typeface="Gentona Medium"/>
              </a:rPr>
              <a:t>The anonymous reporting form is live. If you or anyone you know is having issues with their workplace, use the link below!</a:t>
            </a:r>
            <a:endParaRPr lang="en-US" sz="2000">
              <a:solidFill>
                <a:schemeClr val="tx1"/>
              </a:solidFill>
              <a:latin typeface="Gentona Medium" panose="020B0604020202020204" charset="0"/>
            </a:endParaRPr>
          </a:p>
          <a:p>
            <a:pPr marL="800100" lvl="1" indent="-227965" defTabSz="914400">
              <a:lnSpc>
                <a:spcPct val="100000"/>
              </a:lnSpc>
              <a:spcBef>
                <a:spcPts val="0"/>
              </a:spcBef>
              <a:buFont typeface="Courier New" panose="020B0604020202020204" pitchFamily="34" charset="0"/>
              <a:buChar char="o"/>
            </a:pPr>
            <a:r>
              <a:rPr lang="en-US" sz="1700">
                <a:solidFill>
                  <a:schemeClr val="tx1"/>
                </a:solidFill>
                <a:latin typeface="Gentona Book"/>
                <a:hlinkClick r:id="rId3"/>
              </a:rPr>
              <a:t>https://forms.gle/p9PHTuN6xe7Qkbk58</a:t>
            </a:r>
            <a:endParaRPr lang="en-US" sz="1700">
              <a:solidFill>
                <a:schemeClr val="tx1"/>
              </a:solidFill>
              <a:latin typeface="Gentona Medium" panose="020B0604020202020204" charset="0"/>
              <a:hlinkClick r:id="rId3"/>
            </a:endParaRPr>
          </a:p>
          <a:p>
            <a:pPr marL="572135" lvl="1" indent="0" defTabSz="914400">
              <a:lnSpc>
                <a:spcPct val="100000"/>
              </a:lnSpc>
              <a:spcBef>
                <a:spcPts val="0"/>
              </a:spcBef>
              <a:buNone/>
            </a:pPr>
            <a:endParaRPr lang="en-US" sz="1700">
              <a:solidFill>
                <a:schemeClr val="tx1"/>
              </a:solidFill>
              <a:latin typeface="Gentona Book"/>
            </a:endParaRPr>
          </a:p>
          <a:p>
            <a:pPr marL="0" indent="0">
              <a:buNone/>
            </a:pPr>
            <a:endParaRPr lang="en-US"/>
          </a:p>
          <a:p>
            <a:pPr marL="0" indent="0">
              <a:buNone/>
            </a:pPr>
            <a:endParaRPr lang="en-US"/>
          </a:p>
        </p:txBody>
      </p:sp>
      <p:pic>
        <p:nvPicPr>
          <p:cNvPr id="3" name="Picture 2" descr="A person with a beard in a library&#10;&#10;AI-generated content may be incorrect.">
            <a:extLst>
              <a:ext uri="{FF2B5EF4-FFF2-40B4-BE49-F238E27FC236}">
                <a16:creationId xmlns:a16="http://schemas.microsoft.com/office/drawing/2014/main" id="{BC095E9A-332F-3153-04D8-0823DEC6218F}"/>
              </a:ext>
            </a:extLst>
          </p:cNvPr>
          <p:cNvPicPr>
            <a:picLocks noChangeAspect="1"/>
          </p:cNvPicPr>
          <p:nvPr/>
        </p:nvPicPr>
        <p:blipFill>
          <a:blip r:embed="rId4"/>
          <a:srcRect l="17654" t="9985" r="35841" b="15218"/>
          <a:stretch>
            <a:fillRect/>
          </a:stretch>
        </p:blipFill>
        <p:spPr>
          <a:xfrm>
            <a:off x="295765" y="107497"/>
            <a:ext cx="1214622" cy="1395283"/>
          </a:xfrm>
          <a:prstGeom prst="rect">
            <a:avLst/>
          </a:prstGeom>
        </p:spPr>
      </p:pic>
    </p:spTree>
    <p:extLst>
      <p:ext uri="{BB962C8B-B14F-4D97-AF65-F5344CB8AC3E}">
        <p14:creationId xmlns:p14="http://schemas.microsoft.com/office/powerpoint/2010/main" val="2823750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13778-7BE2-13EF-0095-D93092F8E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954CD-A417-A62F-3142-2C848CC12CBD}"/>
              </a:ext>
            </a:extLst>
          </p:cNvPr>
          <p:cNvSpPr>
            <a:spLocks noGrp="1"/>
          </p:cNvSpPr>
          <p:nvPr>
            <p:ph type="title"/>
          </p:nvPr>
        </p:nvSpPr>
        <p:spPr>
          <a:xfrm>
            <a:off x="1600012" y="233669"/>
            <a:ext cx="4682893" cy="484317"/>
          </a:xfrm>
        </p:spPr>
        <p:txBody>
          <a:bodyPr>
            <a:noAutofit/>
          </a:bodyPr>
          <a:lstStyle/>
          <a:p>
            <a:r>
              <a:rPr lang="en-US" sz="3600">
                <a:latin typeface="Gentona Book"/>
              </a:rPr>
              <a:t>Master's Advocate</a:t>
            </a:r>
            <a:endParaRPr lang="en-US" sz="3600"/>
          </a:p>
        </p:txBody>
      </p:sp>
      <p:pic>
        <p:nvPicPr>
          <p:cNvPr id="5" name="Picture 2" descr="White U-F College of Medicine logo.">
            <a:extLst>
              <a:ext uri="{FF2B5EF4-FFF2-40B4-BE49-F238E27FC236}">
                <a16:creationId xmlns:a16="http://schemas.microsoft.com/office/drawing/2014/main" id="{44DA325F-12B9-9275-7B60-31C202F3C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247" y="6345834"/>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4A34A06-0556-D186-1513-760F298C3E3E}"/>
              </a:ext>
            </a:extLst>
          </p:cNvPr>
          <p:cNvSpPr txBox="1"/>
          <p:nvPr/>
        </p:nvSpPr>
        <p:spPr>
          <a:xfrm>
            <a:off x="72372" y="5303185"/>
            <a:ext cx="7532473" cy="1384995"/>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Fun Fact!</a:t>
            </a:r>
          </a:p>
          <a:p>
            <a:r>
              <a:rPr lang="en-US" sz="1600">
                <a:solidFill>
                  <a:srgbClr val="FA4616"/>
                </a:solidFill>
                <a:ea typeface="+mn-lt"/>
                <a:cs typeface="+mn-lt"/>
              </a:rPr>
              <a:t>The full moon in the fall that occurs during the equinox is much brighter and rises much earlier than a typical full moon. The Harvest Moon was very helpful for farmers who used the moonlight to help harvest their crops. The </a:t>
            </a:r>
            <a:r>
              <a:rPr lang="en-US" sz="1600" b="1">
                <a:solidFill>
                  <a:srgbClr val="FA4616"/>
                </a:solidFill>
                <a:ea typeface="+mn-lt"/>
                <a:cs typeface="+mn-lt"/>
              </a:rPr>
              <a:t>2025 Harvest Moon</a:t>
            </a:r>
            <a:r>
              <a:rPr lang="en-US" sz="1600">
                <a:solidFill>
                  <a:srgbClr val="FA4616"/>
                </a:solidFill>
                <a:ea typeface="+mn-lt"/>
                <a:cs typeface="+mn-lt"/>
              </a:rPr>
              <a:t> will occur on </a:t>
            </a:r>
            <a:r>
              <a:rPr lang="en-US" sz="1600" b="1">
                <a:solidFill>
                  <a:srgbClr val="FA4616"/>
                </a:solidFill>
                <a:ea typeface="+mn-lt"/>
                <a:cs typeface="+mn-lt"/>
              </a:rPr>
              <a:t>Monday, October 6!</a:t>
            </a:r>
            <a:endParaRPr lang="en-US" b="1">
              <a:ea typeface="+mn-lt"/>
              <a:cs typeface="+mn-lt"/>
            </a:endParaRPr>
          </a:p>
        </p:txBody>
      </p:sp>
      <p:sp>
        <p:nvSpPr>
          <p:cNvPr id="15" name="Content Placeholder 2">
            <a:extLst>
              <a:ext uri="{FF2B5EF4-FFF2-40B4-BE49-F238E27FC236}">
                <a16:creationId xmlns:a16="http://schemas.microsoft.com/office/drawing/2014/main" id="{D1E71BBC-BD98-CFC4-7A15-C8A39EEAB712}"/>
              </a:ext>
            </a:extLst>
          </p:cNvPr>
          <p:cNvSpPr txBox="1">
            <a:spLocks/>
          </p:cNvSpPr>
          <p:nvPr/>
        </p:nvSpPr>
        <p:spPr>
          <a:xfrm>
            <a:off x="1597376" y="799596"/>
            <a:ext cx="5316547" cy="667093"/>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spc="0">
                <a:latin typeface="Segoe UI"/>
                <a:cs typeface="Segoe UI"/>
              </a:rPr>
              <a:t>Paola Parrales (she/her)</a:t>
            </a:r>
            <a:endParaRPr lang="en-US"/>
          </a:p>
          <a:p>
            <a:pPr>
              <a:spcBef>
                <a:spcPts val="0"/>
              </a:spcBef>
            </a:pPr>
            <a:r>
              <a:rPr lang="en-US" sz="1400" spc="0">
                <a:latin typeface="Segoe UI"/>
                <a:cs typeface="Segoe UI"/>
              </a:rPr>
              <a:t>2nd year MS Student, Molecular Cell Biology</a:t>
            </a:r>
          </a:p>
          <a:p>
            <a:pPr algn="r">
              <a:spcBef>
                <a:spcPts val="0"/>
              </a:spcBef>
            </a:pPr>
            <a:endParaRPr lang="en-US" sz="2400" spc="0">
              <a:latin typeface="Gentona Medium"/>
            </a:endParaRPr>
          </a:p>
          <a:p>
            <a:endParaRPr lang="en-US"/>
          </a:p>
        </p:txBody>
      </p:sp>
      <p:sp>
        <p:nvSpPr>
          <p:cNvPr id="6" name="TextBox 5">
            <a:extLst>
              <a:ext uri="{FF2B5EF4-FFF2-40B4-BE49-F238E27FC236}">
                <a16:creationId xmlns:a16="http://schemas.microsoft.com/office/drawing/2014/main" id="{4EBDD924-3C38-B6B6-1CA0-5CB3F2707B18}"/>
              </a:ext>
            </a:extLst>
          </p:cNvPr>
          <p:cNvSpPr txBox="1"/>
          <p:nvPr/>
        </p:nvSpPr>
        <p:spPr>
          <a:xfrm>
            <a:off x="8709441" y="1876338"/>
            <a:ext cx="2886822" cy="400110"/>
          </a:xfrm>
          <a:prstGeom prst="rect">
            <a:avLst/>
          </a:prstGeom>
          <a:noFill/>
          <a:ln>
            <a:noFill/>
          </a:ln>
        </p:spPr>
        <p:txBody>
          <a:bodyPr wrap="square" lIns="91440" tIns="45720" rIns="91440" bIns="45720" rtlCol="0" anchor="t">
            <a:spAutoFit/>
          </a:bodyPr>
          <a:lstStyle/>
          <a:p>
            <a:pPr algn="ctr"/>
            <a:r>
              <a:rPr lang="en-US" sz="2000">
                <a:solidFill>
                  <a:schemeClr val="bg1"/>
                </a:solidFill>
              </a:rPr>
              <a:t>Anonymous reporting:</a:t>
            </a:r>
          </a:p>
        </p:txBody>
      </p:sp>
      <p:sp>
        <p:nvSpPr>
          <p:cNvPr id="8" name="Rectangle 7">
            <a:extLst>
              <a:ext uri="{FF2B5EF4-FFF2-40B4-BE49-F238E27FC236}">
                <a16:creationId xmlns:a16="http://schemas.microsoft.com/office/drawing/2014/main" id="{952DFFA9-A704-31CE-9D6B-E097E6549F14}"/>
              </a:ext>
            </a:extLst>
          </p:cNvPr>
          <p:cNvSpPr/>
          <p:nvPr/>
        </p:nvSpPr>
        <p:spPr>
          <a:xfrm>
            <a:off x="217742" y="63498"/>
            <a:ext cx="1380303" cy="1389719"/>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Enter Photo Here</a:t>
            </a:r>
          </a:p>
        </p:txBody>
      </p:sp>
      <p:sp>
        <p:nvSpPr>
          <p:cNvPr id="11" name="Content Placeholder 3">
            <a:extLst>
              <a:ext uri="{FF2B5EF4-FFF2-40B4-BE49-F238E27FC236}">
                <a16:creationId xmlns:a16="http://schemas.microsoft.com/office/drawing/2014/main" id="{625D27AC-EACE-6399-6D72-AD69C84DE172}"/>
              </a:ext>
            </a:extLst>
          </p:cNvPr>
          <p:cNvSpPr txBox="1">
            <a:spLocks/>
          </p:cNvSpPr>
          <p:nvPr/>
        </p:nvSpPr>
        <p:spPr>
          <a:xfrm>
            <a:off x="593194" y="1954703"/>
            <a:ext cx="6205116" cy="3067204"/>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333B3E"/>
                </a:solidFill>
                <a:latin typeface="Gentona Book"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b="0" i="0" kern="1200">
                <a:solidFill>
                  <a:srgbClr val="333B3E"/>
                </a:solidFill>
                <a:latin typeface="Gentona Book"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rgbClr val="333B3E"/>
                </a:solidFill>
                <a:latin typeface="Gentona Book"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rgbClr val="333B3E"/>
                </a:solidFill>
                <a:latin typeface="Gentona Book"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u="sng">
                <a:solidFill>
                  <a:schemeClr val="tx1"/>
                </a:solidFill>
                <a:latin typeface="Gentona Book" panose="00000800000000000000"/>
              </a:rPr>
              <a:t>Announcements</a:t>
            </a:r>
            <a:endParaRPr lang="en-US" sz="700" b="1" u="sng">
              <a:solidFill>
                <a:schemeClr val="tx1"/>
              </a:solidFill>
              <a:latin typeface="Gentona Book" panose="00000800000000000000"/>
            </a:endParaRPr>
          </a:p>
          <a:p>
            <a:pPr marL="342900" indent="-342900" defTabSz="914400">
              <a:lnSpc>
                <a:spcPct val="100000"/>
              </a:lnSpc>
              <a:spcBef>
                <a:spcPts val="0"/>
              </a:spcBef>
            </a:pPr>
            <a:r>
              <a:rPr lang="en-US" sz="2000">
                <a:solidFill>
                  <a:schemeClr val="tx1"/>
                </a:solidFill>
                <a:latin typeface="Gentona Medium"/>
              </a:rPr>
              <a:t>Anonymous reporting form is live. Please share with COM graduate students!</a:t>
            </a:r>
            <a:endParaRPr lang="en-US" sz="2000">
              <a:solidFill>
                <a:schemeClr val="tx1"/>
              </a:solidFill>
              <a:latin typeface="Gentona Medium" panose="020B0604020202020204" charset="0"/>
            </a:endParaRPr>
          </a:p>
          <a:p>
            <a:pPr marL="800100" lvl="1" indent="-227965">
              <a:lnSpc>
                <a:spcPct val="100000"/>
              </a:lnSpc>
              <a:spcBef>
                <a:spcPts val="0"/>
              </a:spcBef>
              <a:buFont typeface="Courier New" panose="020B0604020202020204" pitchFamily="34" charset="0"/>
              <a:buChar char="o"/>
            </a:pPr>
            <a:r>
              <a:rPr lang="en-US" sz="1700">
                <a:solidFill>
                  <a:schemeClr val="tx1"/>
                </a:solidFill>
                <a:latin typeface="Gentona Medium"/>
              </a:rPr>
              <a:t>Access via QR code or MGSO website: </a:t>
            </a:r>
          </a:p>
          <a:p>
            <a:pPr marL="572135" lvl="1" indent="0">
              <a:lnSpc>
                <a:spcPct val="100000"/>
              </a:lnSpc>
              <a:spcBef>
                <a:spcPts val="0"/>
              </a:spcBef>
              <a:buNone/>
            </a:pPr>
            <a:r>
              <a:rPr lang="en-US" sz="1700">
                <a:solidFill>
                  <a:schemeClr val="tx1"/>
                </a:solidFill>
                <a:latin typeface="Gentona Book"/>
                <a:hlinkClick r:id="rId3">
                  <a:extLst>
                    <a:ext uri="{A12FA001-AC4F-418D-AE19-62706E023703}">
                      <ahyp:hlinkClr xmlns:ahyp="http://schemas.microsoft.com/office/drawing/2018/hyperlinkcolor" val="tx"/>
                    </a:ext>
                  </a:extLst>
                </a:hlinkClick>
              </a:rPr>
              <a:t>https://gsovpres.wixsite.com/gsobms/anonymous-reporting</a:t>
            </a:r>
            <a:r>
              <a:rPr lang="en-US" sz="1700">
                <a:solidFill>
                  <a:schemeClr val="tx1"/>
                </a:solidFill>
                <a:latin typeface="Gentona Book"/>
              </a:rPr>
              <a:t> </a:t>
            </a:r>
            <a:endParaRPr lang="en-US" sz="1700">
              <a:solidFill>
                <a:schemeClr val="tx1"/>
              </a:solidFill>
              <a:latin typeface="Gentona Medium"/>
            </a:endParaRPr>
          </a:p>
          <a:p>
            <a:pPr marL="0" indent="0">
              <a:buNone/>
            </a:pPr>
            <a:endParaRPr lang="en-US"/>
          </a:p>
        </p:txBody>
      </p:sp>
      <p:pic>
        <p:nvPicPr>
          <p:cNvPr id="3" name="Picture 2" descr="A qr code with a dinosaur&#10;&#10;AI-generated content may be incorrect.">
            <a:extLst>
              <a:ext uri="{FF2B5EF4-FFF2-40B4-BE49-F238E27FC236}">
                <a16:creationId xmlns:a16="http://schemas.microsoft.com/office/drawing/2014/main" id="{DD1B288A-7012-DC7A-77E6-9C0B6E0C4022}"/>
              </a:ext>
            </a:extLst>
          </p:cNvPr>
          <p:cNvPicPr>
            <a:picLocks noChangeAspect="1"/>
          </p:cNvPicPr>
          <p:nvPr/>
        </p:nvPicPr>
        <p:blipFill>
          <a:blip r:embed="rId4"/>
          <a:stretch>
            <a:fillRect/>
          </a:stretch>
        </p:blipFill>
        <p:spPr>
          <a:xfrm>
            <a:off x="9041947" y="2438340"/>
            <a:ext cx="2223882" cy="2207318"/>
          </a:xfrm>
          <a:prstGeom prst="rect">
            <a:avLst/>
          </a:prstGeom>
        </p:spPr>
      </p:pic>
      <p:pic>
        <p:nvPicPr>
          <p:cNvPr id="4" name="Picture 3" descr="A person wearing glasses and smiling&#10;&#10;AI-generated content may be incorrect.">
            <a:extLst>
              <a:ext uri="{FF2B5EF4-FFF2-40B4-BE49-F238E27FC236}">
                <a16:creationId xmlns:a16="http://schemas.microsoft.com/office/drawing/2014/main" id="{6F664108-6B5C-A8FE-E758-BDA7692E93F2}"/>
              </a:ext>
            </a:extLst>
          </p:cNvPr>
          <p:cNvPicPr>
            <a:picLocks noChangeAspect="1"/>
          </p:cNvPicPr>
          <p:nvPr/>
        </p:nvPicPr>
        <p:blipFill>
          <a:blip r:embed="rId5"/>
          <a:srcRect l="13878" r="12199" b="15351"/>
          <a:stretch>
            <a:fillRect/>
          </a:stretch>
        </p:blipFill>
        <p:spPr>
          <a:xfrm>
            <a:off x="300333" y="106057"/>
            <a:ext cx="1239788" cy="1298782"/>
          </a:xfrm>
          <a:prstGeom prst="rect">
            <a:avLst/>
          </a:prstGeom>
        </p:spPr>
      </p:pic>
    </p:spTree>
    <p:extLst>
      <p:ext uri="{BB962C8B-B14F-4D97-AF65-F5344CB8AC3E}">
        <p14:creationId xmlns:p14="http://schemas.microsoft.com/office/powerpoint/2010/main" val="3643380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0FED9-D246-CCD4-2DE7-046C3759D47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A3811D-81C5-7D31-454B-0455EBFAC30D}"/>
              </a:ext>
            </a:extLst>
          </p:cNvPr>
          <p:cNvSpPr/>
          <p:nvPr/>
        </p:nvSpPr>
        <p:spPr>
          <a:xfrm>
            <a:off x="79262" y="45292"/>
            <a:ext cx="1290844" cy="1755096"/>
          </a:xfrm>
          <a:prstGeom prst="rect">
            <a:avLst/>
          </a:prstGeom>
          <a:solidFill>
            <a:srgbClr val="FA47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48EA0F-6586-FAF3-77FC-19BECF67A99D}"/>
              </a:ext>
            </a:extLst>
          </p:cNvPr>
          <p:cNvSpPr>
            <a:spLocks noGrp="1"/>
          </p:cNvSpPr>
          <p:nvPr>
            <p:ph type="title"/>
          </p:nvPr>
        </p:nvSpPr>
        <p:spPr>
          <a:xfrm>
            <a:off x="1600012" y="233669"/>
            <a:ext cx="4682893" cy="484317"/>
          </a:xfrm>
        </p:spPr>
        <p:txBody>
          <a:bodyPr>
            <a:noAutofit/>
          </a:bodyPr>
          <a:lstStyle/>
          <a:p>
            <a:r>
              <a:rPr lang="en-US" sz="3600">
                <a:latin typeface="Gentona Book"/>
              </a:rPr>
              <a:t>MD/PhD Advocate</a:t>
            </a:r>
            <a:endParaRPr lang="en-US"/>
          </a:p>
        </p:txBody>
      </p:sp>
      <p:pic>
        <p:nvPicPr>
          <p:cNvPr id="5" name="Picture 2" descr="White U-F College of Medicine logo.">
            <a:extLst>
              <a:ext uri="{FF2B5EF4-FFF2-40B4-BE49-F238E27FC236}">
                <a16:creationId xmlns:a16="http://schemas.microsoft.com/office/drawing/2014/main" id="{BFE43C05-6300-3CEC-457F-235C40C20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247" y="6345834"/>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8A2940-694A-C182-A488-E29A5F6A87F5}"/>
              </a:ext>
            </a:extLst>
          </p:cNvPr>
          <p:cNvSpPr txBox="1"/>
          <p:nvPr/>
        </p:nvSpPr>
        <p:spPr>
          <a:xfrm>
            <a:off x="217515" y="5511827"/>
            <a:ext cx="7532473" cy="1138773"/>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Fun Fact!</a:t>
            </a:r>
          </a:p>
          <a:p>
            <a:r>
              <a:rPr lang="en-US" sz="1600">
                <a:solidFill>
                  <a:srgbClr val="FA4616"/>
                </a:solidFill>
                <a:ea typeface="+mn-lt"/>
                <a:cs typeface="+mn-lt"/>
              </a:rPr>
              <a:t>In September 1882, the unions of New York City decided to have a parade to celebrate their members being in unions, and to show support for all unions. At least 20,000 people were there, and the workers had to give up a day’s pay to attend.</a:t>
            </a:r>
          </a:p>
        </p:txBody>
      </p:sp>
      <p:sp>
        <p:nvSpPr>
          <p:cNvPr id="15" name="Content Placeholder 2">
            <a:extLst>
              <a:ext uri="{FF2B5EF4-FFF2-40B4-BE49-F238E27FC236}">
                <a16:creationId xmlns:a16="http://schemas.microsoft.com/office/drawing/2014/main" id="{E02F1274-0459-6CB3-A8F4-57CA51696F0A}"/>
              </a:ext>
            </a:extLst>
          </p:cNvPr>
          <p:cNvSpPr txBox="1">
            <a:spLocks/>
          </p:cNvSpPr>
          <p:nvPr/>
        </p:nvSpPr>
        <p:spPr>
          <a:xfrm>
            <a:off x="1597376" y="799596"/>
            <a:ext cx="5316547" cy="667093"/>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spc="0">
                <a:latin typeface="Segoe UI"/>
                <a:cs typeface="Segoe UI"/>
              </a:rPr>
              <a:t>Christopher (Chris) Mederos (he/him)</a:t>
            </a:r>
            <a:endParaRPr lang="en-US"/>
          </a:p>
          <a:p>
            <a:pPr>
              <a:spcBef>
                <a:spcPts val="0"/>
              </a:spcBef>
            </a:pPr>
            <a:r>
              <a:rPr lang="en-US" sz="1400" spc="0">
                <a:latin typeface="Segoe UI"/>
                <a:cs typeface="Segoe UI"/>
              </a:rPr>
              <a:t>GS2, BMS, Micro/</a:t>
            </a:r>
            <a:r>
              <a:rPr lang="en-US" sz="1400" spc="0" err="1">
                <a:latin typeface="Segoe UI"/>
                <a:cs typeface="Segoe UI"/>
              </a:rPr>
              <a:t>Immuno</a:t>
            </a:r>
          </a:p>
          <a:p>
            <a:pPr algn="r">
              <a:spcBef>
                <a:spcPts val="0"/>
              </a:spcBef>
            </a:pPr>
            <a:endParaRPr lang="en-US" sz="2400" spc="0">
              <a:latin typeface="Gentona Medium"/>
            </a:endParaRPr>
          </a:p>
          <a:p>
            <a:endParaRPr lang="en-US"/>
          </a:p>
        </p:txBody>
      </p:sp>
      <p:sp>
        <p:nvSpPr>
          <p:cNvPr id="11" name="Content Placeholder 3">
            <a:extLst>
              <a:ext uri="{FF2B5EF4-FFF2-40B4-BE49-F238E27FC236}">
                <a16:creationId xmlns:a16="http://schemas.microsoft.com/office/drawing/2014/main" id="{33F5650D-B0D0-5586-C347-490DF7535AAB}"/>
              </a:ext>
            </a:extLst>
          </p:cNvPr>
          <p:cNvSpPr txBox="1">
            <a:spLocks/>
          </p:cNvSpPr>
          <p:nvPr/>
        </p:nvSpPr>
        <p:spPr>
          <a:xfrm>
            <a:off x="593194" y="1954703"/>
            <a:ext cx="6205116" cy="3067204"/>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333B3E"/>
                </a:solidFill>
                <a:latin typeface="Gentona Book"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b="0" i="0" kern="1200">
                <a:solidFill>
                  <a:srgbClr val="333B3E"/>
                </a:solidFill>
                <a:latin typeface="Gentona Book"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rgbClr val="333B3E"/>
                </a:solidFill>
                <a:latin typeface="Gentona Book"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rgbClr val="333B3E"/>
                </a:solidFill>
                <a:latin typeface="Gentona Book"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b="1" u="sng">
                <a:solidFill>
                  <a:schemeClr val="tx1"/>
                </a:solidFill>
                <a:latin typeface="Gentona Book" panose="00000800000000000000"/>
              </a:rPr>
              <a:t>Announcements</a:t>
            </a:r>
            <a:endParaRPr lang="en-US" sz="700" b="1" u="sng">
              <a:solidFill>
                <a:schemeClr val="tx1"/>
              </a:solidFill>
              <a:latin typeface="Gentona Book" panose="00000800000000000000"/>
            </a:endParaRPr>
          </a:p>
          <a:p>
            <a:pPr marL="342900" indent="-342900" defTabSz="914400">
              <a:lnSpc>
                <a:spcPct val="150000"/>
              </a:lnSpc>
              <a:spcBef>
                <a:spcPts val="0"/>
              </a:spcBef>
            </a:pPr>
            <a:r>
              <a:rPr lang="en-US" sz="2000">
                <a:solidFill>
                  <a:schemeClr val="tx1"/>
                </a:solidFill>
                <a:latin typeface="Gentona Medium"/>
              </a:rPr>
              <a:t>11 MD/PhD students have started in their graduate programs this semester</a:t>
            </a:r>
            <a:endParaRPr lang="en-US">
              <a:solidFill>
                <a:schemeClr val="tx1"/>
              </a:solidFill>
            </a:endParaRPr>
          </a:p>
          <a:p>
            <a:pPr marL="0" indent="0" defTabSz="914400">
              <a:lnSpc>
                <a:spcPct val="150000"/>
              </a:lnSpc>
              <a:buNone/>
            </a:pPr>
            <a:endParaRPr lang="en-US"/>
          </a:p>
          <a:p>
            <a:pPr marL="0" indent="0">
              <a:lnSpc>
                <a:spcPct val="150000"/>
              </a:lnSpc>
              <a:buFont typeface="Arial" panose="020B0604020202020204" pitchFamily="34" charset="0"/>
              <a:buNone/>
            </a:pPr>
            <a:endParaRPr lang="en-US"/>
          </a:p>
        </p:txBody>
      </p:sp>
      <p:pic>
        <p:nvPicPr>
          <p:cNvPr id="3" name="Picture 2" descr="Christopher I Mederos">
            <a:extLst>
              <a:ext uri="{FF2B5EF4-FFF2-40B4-BE49-F238E27FC236}">
                <a16:creationId xmlns:a16="http://schemas.microsoft.com/office/drawing/2014/main" id="{83001F00-6780-3D6C-6829-35BF8C5F0D22}"/>
              </a:ext>
            </a:extLst>
          </p:cNvPr>
          <p:cNvPicPr>
            <a:picLocks noChangeAspect="1"/>
          </p:cNvPicPr>
          <p:nvPr/>
        </p:nvPicPr>
        <p:blipFill>
          <a:blip r:embed="rId3"/>
          <a:stretch>
            <a:fillRect/>
          </a:stretch>
        </p:blipFill>
        <p:spPr>
          <a:xfrm>
            <a:off x="219075" y="104775"/>
            <a:ext cx="1057275" cy="1609725"/>
          </a:xfrm>
          <a:prstGeom prst="rect">
            <a:avLst/>
          </a:prstGeom>
        </p:spPr>
      </p:pic>
      <p:sp>
        <p:nvSpPr>
          <p:cNvPr id="10" name="TextBox 9">
            <a:extLst>
              <a:ext uri="{FF2B5EF4-FFF2-40B4-BE49-F238E27FC236}">
                <a16:creationId xmlns:a16="http://schemas.microsoft.com/office/drawing/2014/main" id="{DF95E29D-9663-1259-93CE-C37C15350F8D}"/>
              </a:ext>
            </a:extLst>
          </p:cNvPr>
          <p:cNvSpPr txBox="1"/>
          <p:nvPr/>
        </p:nvSpPr>
        <p:spPr>
          <a:xfrm>
            <a:off x="8709441" y="1876338"/>
            <a:ext cx="2886822" cy="400110"/>
          </a:xfrm>
          <a:prstGeom prst="rect">
            <a:avLst/>
          </a:prstGeom>
          <a:noFill/>
          <a:ln>
            <a:noFill/>
          </a:ln>
        </p:spPr>
        <p:txBody>
          <a:bodyPr wrap="square" lIns="91440" tIns="45720" rIns="91440" bIns="45720" rtlCol="0" anchor="t">
            <a:spAutoFit/>
          </a:bodyPr>
          <a:lstStyle/>
          <a:p>
            <a:pPr algn="ctr"/>
            <a:r>
              <a:rPr lang="en-US" sz="2000">
                <a:solidFill>
                  <a:schemeClr val="bg1"/>
                </a:solidFill>
              </a:rPr>
              <a:t>Anonymous reporting:</a:t>
            </a:r>
          </a:p>
        </p:txBody>
      </p:sp>
      <p:pic>
        <p:nvPicPr>
          <p:cNvPr id="13" name="Picture 12" descr="A qr code with a dinosaur&#10;&#10;AI-generated content may be incorrect.">
            <a:extLst>
              <a:ext uri="{FF2B5EF4-FFF2-40B4-BE49-F238E27FC236}">
                <a16:creationId xmlns:a16="http://schemas.microsoft.com/office/drawing/2014/main" id="{13621F6C-1AAD-8865-545C-EC493CD59653}"/>
              </a:ext>
            </a:extLst>
          </p:cNvPr>
          <p:cNvPicPr>
            <a:picLocks noChangeAspect="1"/>
          </p:cNvPicPr>
          <p:nvPr/>
        </p:nvPicPr>
        <p:blipFill>
          <a:blip r:embed="rId4"/>
          <a:stretch>
            <a:fillRect/>
          </a:stretch>
        </p:blipFill>
        <p:spPr>
          <a:xfrm>
            <a:off x="9041947" y="2438340"/>
            <a:ext cx="2223882" cy="2207318"/>
          </a:xfrm>
          <a:prstGeom prst="rect">
            <a:avLst/>
          </a:prstGeom>
        </p:spPr>
      </p:pic>
      <p:pic>
        <p:nvPicPr>
          <p:cNvPr id="6" name="Picture 5">
            <a:extLst>
              <a:ext uri="{FF2B5EF4-FFF2-40B4-BE49-F238E27FC236}">
                <a16:creationId xmlns:a16="http://schemas.microsoft.com/office/drawing/2014/main" id="{80A13CBF-DE0A-448F-F3C0-55E8FFFF732B}"/>
              </a:ext>
            </a:extLst>
          </p:cNvPr>
          <p:cNvPicPr>
            <a:picLocks noChangeAspect="1"/>
          </p:cNvPicPr>
          <p:nvPr/>
        </p:nvPicPr>
        <p:blipFill>
          <a:blip r:embed="rId5"/>
          <a:stretch>
            <a:fillRect/>
          </a:stretch>
        </p:blipFill>
        <p:spPr>
          <a:xfrm>
            <a:off x="1719263" y="3429000"/>
            <a:ext cx="6029325" cy="2133600"/>
          </a:xfrm>
          <a:prstGeom prst="rect">
            <a:avLst/>
          </a:prstGeom>
        </p:spPr>
      </p:pic>
    </p:spTree>
    <p:extLst>
      <p:ext uri="{BB962C8B-B14F-4D97-AF65-F5344CB8AC3E}">
        <p14:creationId xmlns:p14="http://schemas.microsoft.com/office/powerpoint/2010/main" val="1144515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C4BE-8856-35F8-8425-E202B3400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A17BC-29B6-02AA-7164-CF08DE04DADB}"/>
              </a:ext>
            </a:extLst>
          </p:cNvPr>
          <p:cNvSpPr>
            <a:spLocks noGrp="1"/>
          </p:cNvSpPr>
          <p:nvPr>
            <p:ph type="title"/>
          </p:nvPr>
        </p:nvSpPr>
        <p:spPr>
          <a:xfrm>
            <a:off x="1600012" y="216861"/>
            <a:ext cx="6363775" cy="517933"/>
          </a:xfrm>
        </p:spPr>
        <p:txBody>
          <a:bodyPr>
            <a:noAutofit/>
          </a:bodyPr>
          <a:lstStyle/>
          <a:p>
            <a:r>
              <a:rPr lang="en-US" sz="3600">
                <a:latin typeface="Gentona Book"/>
              </a:rPr>
              <a:t>Graduate Student Council Rep</a:t>
            </a:r>
            <a:endParaRPr lang="en-US"/>
          </a:p>
        </p:txBody>
      </p:sp>
      <p:pic>
        <p:nvPicPr>
          <p:cNvPr id="5" name="Picture 2" descr="White U-F College of Medicine logo.">
            <a:extLst>
              <a:ext uri="{FF2B5EF4-FFF2-40B4-BE49-F238E27FC236}">
                <a16:creationId xmlns:a16="http://schemas.microsoft.com/office/drawing/2014/main" id="{26B71047-6CAA-A736-CD47-48F69EA20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247" y="6345834"/>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26540C8-6644-827D-B4CB-D14075C538CA}"/>
              </a:ext>
            </a:extLst>
          </p:cNvPr>
          <p:cNvSpPr txBox="1"/>
          <p:nvPr/>
        </p:nvSpPr>
        <p:spPr>
          <a:xfrm>
            <a:off x="256735" y="5511827"/>
            <a:ext cx="7190695" cy="1155581"/>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Fun Fact!</a:t>
            </a:r>
          </a:p>
          <a:p>
            <a:r>
              <a:rPr lang="en-US" sz="1600">
                <a:solidFill>
                  <a:srgbClr val="FA4616"/>
                </a:solidFill>
                <a:ea typeface="+mn-lt"/>
                <a:cs typeface="+mn-lt"/>
              </a:rPr>
              <a:t>Sunflowers are hyperaccumulators with a preference for radioactive metals. They were used to help remove radioactive waste in the ground following the Chernobyl disaster</a:t>
            </a:r>
            <a:endParaRPr lang="en-US" sz="1600">
              <a:solidFill>
                <a:srgbClr val="FA4616"/>
              </a:solidFill>
            </a:endParaRPr>
          </a:p>
        </p:txBody>
      </p:sp>
      <p:sp>
        <p:nvSpPr>
          <p:cNvPr id="15" name="Content Placeholder 2">
            <a:extLst>
              <a:ext uri="{FF2B5EF4-FFF2-40B4-BE49-F238E27FC236}">
                <a16:creationId xmlns:a16="http://schemas.microsoft.com/office/drawing/2014/main" id="{08E06BC5-7F17-90F6-1015-5921CA9E0B71}"/>
              </a:ext>
            </a:extLst>
          </p:cNvPr>
          <p:cNvSpPr txBox="1">
            <a:spLocks/>
          </p:cNvSpPr>
          <p:nvPr/>
        </p:nvSpPr>
        <p:spPr>
          <a:xfrm>
            <a:off x="1597376" y="799596"/>
            <a:ext cx="5316547" cy="667093"/>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spc="0">
                <a:latin typeface="Segoe UI"/>
                <a:cs typeface="Segoe UI"/>
              </a:rPr>
              <a:t>Amanda </a:t>
            </a:r>
            <a:r>
              <a:rPr lang="en-US" sz="2400" spc="0" err="1">
                <a:latin typeface="Segoe UI"/>
                <a:cs typeface="Segoe UI"/>
              </a:rPr>
              <a:t>Pretory</a:t>
            </a:r>
            <a:r>
              <a:rPr lang="en-US" sz="2400" spc="0">
                <a:latin typeface="Segoe UI"/>
                <a:cs typeface="Segoe UI"/>
              </a:rPr>
              <a:t> (she/her)</a:t>
            </a:r>
            <a:endParaRPr lang="en-US"/>
          </a:p>
          <a:p>
            <a:pPr>
              <a:spcBef>
                <a:spcPts val="0"/>
              </a:spcBef>
            </a:pPr>
            <a:r>
              <a:rPr lang="en-US" sz="1400" spc="0">
                <a:latin typeface="Segoe UI"/>
                <a:cs typeface="Segoe UI"/>
              </a:rPr>
              <a:t>3rd year, BMS, </a:t>
            </a:r>
            <a:r>
              <a:rPr lang="en-US" sz="1400" spc="0" err="1">
                <a:latin typeface="Segoe UI"/>
                <a:cs typeface="Segoe UI"/>
              </a:rPr>
              <a:t>Immuno</a:t>
            </a:r>
            <a:r>
              <a:rPr lang="en-US" sz="1400" spc="0">
                <a:latin typeface="Segoe UI"/>
                <a:cs typeface="Segoe UI"/>
              </a:rPr>
              <a:t> / Micro</a:t>
            </a:r>
          </a:p>
          <a:p>
            <a:endParaRPr lang="en-US"/>
          </a:p>
        </p:txBody>
      </p:sp>
      <p:sp>
        <p:nvSpPr>
          <p:cNvPr id="8" name="Rectangle 7">
            <a:extLst>
              <a:ext uri="{FF2B5EF4-FFF2-40B4-BE49-F238E27FC236}">
                <a16:creationId xmlns:a16="http://schemas.microsoft.com/office/drawing/2014/main" id="{1ADF01FA-A6B2-9917-4714-32623362A1A4}"/>
              </a:ext>
            </a:extLst>
          </p:cNvPr>
          <p:cNvSpPr/>
          <p:nvPr/>
        </p:nvSpPr>
        <p:spPr>
          <a:xfrm>
            <a:off x="217742" y="115690"/>
            <a:ext cx="1359427" cy="1285336"/>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3" name="Picture 2" descr="A person with long curly hair wearing glasses&#10;&#10;Description automatically generated">
            <a:extLst>
              <a:ext uri="{FF2B5EF4-FFF2-40B4-BE49-F238E27FC236}">
                <a16:creationId xmlns:a16="http://schemas.microsoft.com/office/drawing/2014/main" id="{D39DFFED-C65B-AB33-9071-96A9D0F5C24C}"/>
              </a:ext>
            </a:extLst>
          </p:cNvPr>
          <p:cNvPicPr>
            <a:picLocks noChangeAspect="1"/>
          </p:cNvPicPr>
          <p:nvPr/>
        </p:nvPicPr>
        <p:blipFill>
          <a:blip r:embed="rId3"/>
          <a:stretch>
            <a:fillRect/>
          </a:stretch>
        </p:blipFill>
        <p:spPr>
          <a:xfrm>
            <a:off x="296395" y="198343"/>
            <a:ext cx="1194548" cy="1116107"/>
          </a:xfrm>
          <a:prstGeom prst="rect">
            <a:avLst/>
          </a:prstGeom>
        </p:spPr>
      </p:pic>
      <p:sp>
        <p:nvSpPr>
          <p:cNvPr id="4" name="Content Placeholder 3">
            <a:extLst>
              <a:ext uri="{FF2B5EF4-FFF2-40B4-BE49-F238E27FC236}">
                <a16:creationId xmlns:a16="http://schemas.microsoft.com/office/drawing/2014/main" id="{B6482FA8-2B39-41E5-8CDD-959A168A2017}"/>
              </a:ext>
            </a:extLst>
          </p:cNvPr>
          <p:cNvSpPr>
            <a:spLocks noGrp="1"/>
          </p:cNvSpPr>
          <p:nvPr/>
        </p:nvSpPr>
        <p:spPr>
          <a:xfrm>
            <a:off x="308362" y="1873665"/>
            <a:ext cx="7430557" cy="34371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333B3E"/>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b="0" i="0" kern="1200">
                <a:solidFill>
                  <a:srgbClr val="333B3E"/>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67" b="0" i="0" kern="1200">
                <a:solidFill>
                  <a:srgbClr val="333B3E"/>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333B3E"/>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u="sng">
                <a:solidFill>
                  <a:schemeClr val="tx1"/>
                </a:solidFill>
                <a:latin typeface="Gentona Book" panose="00000800000000000000"/>
              </a:rPr>
              <a:t>Travel Grants</a:t>
            </a:r>
            <a:endParaRPr lang="en-US" sz="700" b="1" u="sng">
              <a:solidFill>
                <a:schemeClr val="tx1"/>
              </a:solidFill>
              <a:latin typeface="Gentona Book" panose="00000800000000000000"/>
            </a:endParaRPr>
          </a:p>
          <a:p>
            <a:pPr marL="342900" indent="-342900">
              <a:lnSpc>
                <a:spcPct val="100000"/>
              </a:lnSpc>
              <a:spcBef>
                <a:spcPts val="0"/>
              </a:spcBef>
              <a:buFont typeface="Arial"/>
              <a:buChar char="•"/>
            </a:pPr>
            <a:r>
              <a:rPr lang="en-US" sz="2000">
                <a:solidFill>
                  <a:schemeClr val="tx1"/>
                </a:solidFill>
                <a:latin typeface="Gentona Medium"/>
                <a:cs typeface="Arial"/>
              </a:rPr>
              <a:t>Upcoming cycle: </a:t>
            </a:r>
            <a:r>
              <a:rPr lang="en-US" sz="2000">
                <a:solidFill>
                  <a:srgbClr val="FA4716"/>
                </a:solidFill>
                <a:latin typeface="Gentona Medium"/>
                <a:cs typeface="Arial"/>
              </a:rPr>
              <a:t>09/01 – 09/30</a:t>
            </a:r>
            <a:endParaRPr lang="en-US">
              <a:solidFill>
                <a:srgbClr val="FA4716"/>
              </a:solidFill>
            </a:endParaRPr>
          </a:p>
          <a:p>
            <a:pPr marL="342900" indent="-342900">
              <a:lnSpc>
                <a:spcPct val="100000"/>
              </a:lnSpc>
              <a:spcBef>
                <a:spcPts val="0"/>
              </a:spcBef>
              <a:buFont typeface="Arial"/>
              <a:buChar char="•"/>
            </a:pPr>
            <a:r>
              <a:rPr lang="en-US" sz="2000">
                <a:solidFill>
                  <a:schemeClr val="tx1"/>
                </a:solidFill>
                <a:latin typeface="Gentona Medium"/>
                <a:cs typeface="Arial"/>
              </a:rPr>
              <a:t>Domestic *</a:t>
            </a:r>
            <a:r>
              <a:rPr lang="en-US" sz="2000" u="sng">
                <a:solidFill>
                  <a:schemeClr val="tx1"/>
                </a:solidFill>
                <a:latin typeface="Gentona Medium"/>
                <a:cs typeface="Arial"/>
              </a:rPr>
              <a:t>conference*</a:t>
            </a:r>
            <a:r>
              <a:rPr lang="en-US" sz="2000">
                <a:solidFill>
                  <a:schemeClr val="tx1"/>
                </a:solidFill>
                <a:latin typeface="Gentona Medium"/>
                <a:cs typeface="Arial"/>
              </a:rPr>
              <a:t> start date: </a:t>
            </a:r>
            <a:r>
              <a:rPr lang="en-US" sz="2000">
                <a:solidFill>
                  <a:srgbClr val="FA4716"/>
                </a:solidFill>
                <a:latin typeface="Gentona Medium"/>
                <a:cs typeface="Arial"/>
              </a:rPr>
              <a:t>11/15 – 12/14</a:t>
            </a:r>
          </a:p>
          <a:p>
            <a:pPr marL="342900" indent="-342900">
              <a:lnSpc>
                <a:spcPct val="100000"/>
              </a:lnSpc>
              <a:spcBef>
                <a:spcPts val="0"/>
              </a:spcBef>
              <a:buFont typeface="Arial"/>
              <a:buChar char="•"/>
            </a:pPr>
            <a:r>
              <a:rPr lang="en-US" sz="2000">
                <a:solidFill>
                  <a:schemeClr val="tx1"/>
                </a:solidFill>
                <a:latin typeface="Gentona Medium"/>
                <a:cs typeface="Arial"/>
              </a:rPr>
              <a:t>International *</a:t>
            </a:r>
            <a:r>
              <a:rPr lang="en-US" sz="2000" u="sng">
                <a:solidFill>
                  <a:schemeClr val="tx1"/>
                </a:solidFill>
                <a:latin typeface="Gentona Medium"/>
                <a:cs typeface="Arial"/>
              </a:rPr>
              <a:t>conference*</a:t>
            </a:r>
            <a:r>
              <a:rPr lang="en-US" sz="2000">
                <a:solidFill>
                  <a:schemeClr val="tx1"/>
                </a:solidFill>
                <a:latin typeface="Gentona Medium"/>
                <a:cs typeface="Arial"/>
              </a:rPr>
              <a:t> start date: </a:t>
            </a:r>
            <a:r>
              <a:rPr lang="en-US" sz="2000">
                <a:solidFill>
                  <a:srgbClr val="FA4716"/>
                </a:solidFill>
                <a:latin typeface="Gentona Medium"/>
                <a:cs typeface="Arial"/>
              </a:rPr>
              <a:t>12/01 – 01/31</a:t>
            </a:r>
          </a:p>
          <a:p>
            <a:pPr marL="0" indent="0">
              <a:spcBef>
                <a:spcPts val="0"/>
              </a:spcBef>
              <a:buNone/>
            </a:pPr>
            <a:r>
              <a:rPr lang="en-US" sz="2000" i="1">
                <a:solidFill>
                  <a:schemeClr val="tx1"/>
                </a:solidFill>
                <a:latin typeface="Gentona Book"/>
                <a:cs typeface="Arial"/>
              </a:rPr>
              <a:t>Note: Eligibility used to be determined by travel start date. It is now determined by </a:t>
            </a:r>
            <a:r>
              <a:rPr lang="en-US" sz="2000" i="1" u="sng">
                <a:solidFill>
                  <a:schemeClr val="tx1"/>
                </a:solidFill>
                <a:latin typeface="Gentona Book"/>
                <a:cs typeface="Arial"/>
              </a:rPr>
              <a:t>*</a:t>
            </a:r>
            <a:r>
              <a:rPr lang="en-US" sz="2000" b="1" i="1" u="sng">
                <a:solidFill>
                  <a:schemeClr val="tx1"/>
                </a:solidFill>
                <a:latin typeface="Gentona Book"/>
                <a:cs typeface="Arial"/>
              </a:rPr>
              <a:t>conference*</a:t>
            </a:r>
            <a:r>
              <a:rPr lang="en-US" sz="2000" i="1">
                <a:solidFill>
                  <a:schemeClr val="tx1"/>
                </a:solidFill>
                <a:latin typeface="Gentona Book"/>
                <a:cs typeface="Arial"/>
              </a:rPr>
              <a:t> start date.</a:t>
            </a:r>
          </a:p>
          <a:p>
            <a:pPr marL="0" indent="0">
              <a:spcBef>
                <a:spcPts val="0"/>
              </a:spcBef>
              <a:buNone/>
            </a:pPr>
            <a:endParaRPr lang="en-US" sz="2000">
              <a:solidFill>
                <a:schemeClr val="tx1"/>
              </a:solidFill>
              <a:latin typeface="Gentona Book"/>
              <a:cs typeface="Arial"/>
            </a:endParaRPr>
          </a:p>
          <a:p>
            <a:pPr marL="0" indent="0">
              <a:spcBef>
                <a:spcPts val="0"/>
              </a:spcBef>
              <a:buNone/>
            </a:pPr>
            <a:r>
              <a:rPr lang="en-US" b="1" u="sng">
                <a:solidFill>
                  <a:schemeClr val="tx1"/>
                </a:solidFill>
                <a:latin typeface="Gentona Book"/>
                <a:cs typeface="Arial"/>
              </a:rPr>
              <a:t>Grad Gator Greeting (Tomorrow!)</a:t>
            </a:r>
            <a:endParaRPr lang="en-US">
              <a:solidFill>
                <a:schemeClr val="tx1"/>
              </a:solidFill>
              <a:latin typeface="Gentona Book"/>
              <a:cs typeface="Arial"/>
            </a:endParaRPr>
          </a:p>
          <a:p>
            <a:pPr marL="342900" indent="-342900">
              <a:spcBef>
                <a:spcPts val="0"/>
              </a:spcBef>
            </a:pPr>
            <a:r>
              <a:rPr lang="en-US" sz="2000">
                <a:solidFill>
                  <a:schemeClr val="tx1"/>
                </a:solidFill>
                <a:latin typeface="Gentona Medium"/>
                <a:cs typeface="Arial"/>
              </a:rPr>
              <a:t>Resource fair: 11am-2pm</a:t>
            </a:r>
          </a:p>
          <a:p>
            <a:pPr marL="342900" indent="-342900">
              <a:spcBef>
                <a:spcPts val="0"/>
              </a:spcBef>
            </a:pPr>
            <a:r>
              <a:rPr lang="en-US" sz="2000">
                <a:solidFill>
                  <a:schemeClr val="tx1"/>
                </a:solidFill>
                <a:latin typeface="Gentona Medium"/>
                <a:cs typeface="Arial"/>
              </a:rPr>
              <a:t>Grad Student Assembly: 2pm-5pm</a:t>
            </a:r>
            <a:endParaRPr lang="en-US">
              <a:solidFill>
                <a:schemeClr val="tx1"/>
              </a:solidFill>
              <a:cs typeface="Arial"/>
            </a:endParaRPr>
          </a:p>
          <a:p>
            <a:pPr marL="342900" indent="-342900">
              <a:spcBef>
                <a:spcPts val="0"/>
              </a:spcBef>
            </a:pPr>
            <a:r>
              <a:rPr lang="en-US" sz="2000">
                <a:solidFill>
                  <a:schemeClr val="tx1"/>
                </a:solidFill>
                <a:latin typeface="Gentona Medium"/>
                <a:cs typeface="Arial"/>
              </a:rPr>
              <a:t>Game night: 6pm-9pm</a:t>
            </a:r>
          </a:p>
        </p:txBody>
      </p:sp>
      <p:pic>
        <p:nvPicPr>
          <p:cNvPr id="7" name="Picture 6" descr="A qr code with a few black squares&#10;&#10;Description automatically generated">
            <a:extLst>
              <a:ext uri="{FF2B5EF4-FFF2-40B4-BE49-F238E27FC236}">
                <a16:creationId xmlns:a16="http://schemas.microsoft.com/office/drawing/2014/main" id="{68FD5D30-6457-945C-1235-94E7F51680E5}"/>
              </a:ext>
            </a:extLst>
          </p:cNvPr>
          <p:cNvPicPr>
            <a:picLocks noChangeAspect="1"/>
          </p:cNvPicPr>
          <p:nvPr/>
        </p:nvPicPr>
        <p:blipFill>
          <a:blip r:embed="rId4"/>
          <a:stretch>
            <a:fillRect/>
          </a:stretch>
        </p:blipFill>
        <p:spPr>
          <a:xfrm>
            <a:off x="6351282" y="1301708"/>
            <a:ext cx="1388347" cy="1464875"/>
          </a:xfrm>
          <a:prstGeom prst="rect">
            <a:avLst/>
          </a:prstGeom>
        </p:spPr>
      </p:pic>
      <p:sp>
        <p:nvSpPr>
          <p:cNvPr id="10" name="TextBox 15">
            <a:extLst>
              <a:ext uri="{FF2B5EF4-FFF2-40B4-BE49-F238E27FC236}">
                <a16:creationId xmlns:a16="http://schemas.microsoft.com/office/drawing/2014/main" id="{548719A3-561B-6D3F-94A9-A8E6DCBE82BF}"/>
              </a:ext>
            </a:extLst>
          </p:cNvPr>
          <p:cNvSpPr txBox="1"/>
          <p:nvPr/>
        </p:nvSpPr>
        <p:spPr>
          <a:xfrm>
            <a:off x="6224292" y="906236"/>
            <a:ext cx="160624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Gentona Medium"/>
              </a:rPr>
              <a:t>Full timeline:</a:t>
            </a:r>
            <a:endParaRPr lang="en-US"/>
          </a:p>
        </p:txBody>
      </p:sp>
      <p:pic>
        <p:nvPicPr>
          <p:cNvPr id="14" name="Picture 13" descr="A poster with two alligators shaking hands&#10;&#10;AI-generated content may be incorrect.">
            <a:extLst>
              <a:ext uri="{FF2B5EF4-FFF2-40B4-BE49-F238E27FC236}">
                <a16:creationId xmlns:a16="http://schemas.microsoft.com/office/drawing/2014/main" id="{34CE5C27-BD5B-1667-E226-E377232A826A}"/>
              </a:ext>
            </a:extLst>
          </p:cNvPr>
          <p:cNvPicPr>
            <a:picLocks noChangeAspect="1"/>
          </p:cNvPicPr>
          <p:nvPr/>
        </p:nvPicPr>
        <p:blipFill>
          <a:blip r:embed="rId5"/>
          <a:srcRect t="221" r="37582"/>
          <a:stretch>
            <a:fillRect/>
          </a:stretch>
        </p:blipFill>
        <p:spPr>
          <a:xfrm>
            <a:off x="8516471" y="713543"/>
            <a:ext cx="3350566" cy="2704253"/>
          </a:xfrm>
          <a:prstGeom prst="rect">
            <a:avLst/>
          </a:prstGeom>
        </p:spPr>
      </p:pic>
      <p:pic>
        <p:nvPicPr>
          <p:cNvPr id="16" name="Picture 15" descr="A poster with two alligators shaking hands&#10;&#10;AI-generated content may be incorrect.">
            <a:extLst>
              <a:ext uri="{FF2B5EF4-FFF2-40B4-BE49-F238E27FC236}">
                <a16:creationId xmlns:a16="http://schemas.microsoft.com/office/drawing/2014/main" id="{6F84D1A3-B9BC-7FFF-B66C-8A231F6C7DC1}"/>
              </a:ext>
            </a:extLst>
          </p:cNvPr>
          <p:cNvPicPr>
            <a:picLocks noChangeAspect="1"/>
          </p:cNvPicPr>
          <p:nvPr/>
        </p:nvPicPr>
        <p:blipFill>
          <a:blip r:embed="rId5"/>
          <a:srcRect l="62366" t="47193" r="34" b="2023"/>
          <a:stretch>
            <a:fillRect/>
          </a:stretch>
        </p:blipFill>
        <p:spPr>
          <a:xfrm>
            <a:off x="8516470" y="3550314"/>
            <a:ext cx="3346565" cy="2252517"/>
          </a:xfrm>
          <a:prstGeom prst="rect">
            <a:avLst/>
          </a:prstGeom>
        </p:spPr>
      </p:pic>
    </p:spTree>
    <p:extLst>
      <p:ext uri="{BB962C8B-B14F-4D97-AF65-F5344CB8AC3E}">
        <p14:creationId xmlns:p14="http://schemas.microsoft.com/office/powerpoint/2010/main" val="816810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EB6E78-F0C1-4801-9B5C-9BD1073EA62B}"/>
              </a:ext>
            </a:extLst>
          </p:cNvPr>
          <p:cNvSpPr>
            <a:spLocks noGrp="1"/>
          </p:cNvSpPr>
          <p:nvPr>
            <p:ph type="title"/>
          </p:nvPr>
        </p:nvSpPr>
        <p:spPr>
          <a:xfrm>
            <a:off x="4362236" y="255919"/>
            <a:ext cx="6000749" cy="491308"/>
          </a:xfrm>
        </p:spPr>
        <p:txBody>
          <a:bodyPr>
            <a:noAutofit/>
          </a:bodyPr>
          <a:lstStyle/>
          <a:p>
            <a:pPr algn="ctr"/>
            <a:r>
              <a:rPr lang="en-US" sz="3600">
                <a:latin typeface="Gentona Book"/>
              </a:rPr>
              <a:t>BMS External Board Reps</a:t>
            </a:r>
            <a:endParaRPr lang="en-US"/>
          </a:p>
        </p:txBody>
      </p:sp>
      <p:sp>
        <p:nvSpPr>
          <p:cNvPr id="7" name="Content Placeholder 2">
            <a:extLst>
              <a:ext uri="{FF2B5EF4-FFF2-40B4-BE49-F238E27FC236}">
                <a16:creationId xmlns:a16="http://schemas.microsoft.com/office/drawing/2014/main" id="{1EED7DFE-13BC-4C4E-8A43-DC63F9B8BAC3}"/>
              </a:ext>
            </a:extLst>
          </p:cNvPr>
          <p:cNvSpPr>
            <a:spLocks noGrp="1"/>
          </p:cNvSpPr>
          <p:nvPr>
            <p:ph sz="quarter" idx="14"/>
          </p:nvPr>
        </p:nvSpPr>
        <p:spPr>
          <a:xfrm>
            <a:off x="4243962" y="892517"/>
            <a:ext cx="6075626" cy="652851"/>
          </a:xfrm>
        </p:spPr>
        <p:txBody>
          <a:bodyPr vert="horz" lIns="91440" tIns="45720" rIns="91440" bIns="45720" rtlCol="0" anchor="t">
            <a:noAutofit/>
          </a:bodyPr>
          <a:lstStyle/>
          <a:p>
            <a:pPr algn="r">
              <a:spcBef>
                <a:spcPts val="0"/>
              </a:spcBef>
            </a:pPr>
            <a:r>
              <a:rPr lang="en-US" sz="2000" spc="0">
                <a:latin typeface="Gentona Medium"/>
              </a:rPr>
              <a:t> Sorin Jacobs (she/her) and Jon Zachary (he/him)</a:t>
            </a:r>
            <a:endParaRPr lang="en-US" sz="1850"/>
          </a:p>
          <a:p>
            <a:pPr algn="r">
              <a:spcBef>
                <a:spcPts val="0"/>
              </a:spcBef>
            </a:pPr>
            <a:r>
              <a:rPr lang="en-US" sz="1400" spc="0">
                <a:latin typeface="Gentona Medium"/>
              </a:rPr>
              <a:t>5th Year BMS (</a:t>
            </a:r>
            <a:r>
              <a:rPr lang="en-US" sz="1400" spc="0" err="1">
                <a:latin typeface="Gentona Medium"/>
              </a:rPr>
              <a:t>Immuno</a:t>
            </a:r>
            <a:r>
              <a:rPr lang="en-US" sz="1400" spc="0">
                <a:latin typeface="Gentona Medium"/>
              </a:rPr>
              <a:t> / Micro)                       4th Year BMS (</a:t>
            </a:r>
            <a:r>
              <a:rPr lang="en-US" sz="1400" spc="0" err="1">
                <a:latin typeface="Gentona Medium"/>
              </a:rPr>
              <a:t>Biochem</a:t>
            </a:r>
            <a:r>
              <a:rPr lang="en-US" sz="1400" spc="0">
                <a:latin typeface="Gentona Medium"/>
              </a:rPr>
              <a:t>) </a:t>
            </a:r>
            <a:endParaRPr lang="en-US" sz="1400" spc="0"/>
          </a:p>
          <a:p>
            <a:endParaRPr lang="en-US"/>
          </a:p>
        </p:txBody>
      </p:sp>
      <p:sp>
        <p:nvSpPr>
          <p:cNvPr id="8" name="Rectangle 7">
            <a:extLst>
              <a:ext uri="{FF2B5EF4-FFF2-40B4-BE49-F238E27FC236}">
                <a16:creationId xmlns:a16="http://schemas.microsoft.com/office/drawing/2014/main" id="{388BF2A3-AB2A-4C11-BF80-C862E4F55A5D}"/>
              </a:ext>
            </a:extLst>
          </p:cNvPr>
          <p:cNvSpPr/>
          <p:nvPr/>
        </p:nvSpPr>
        <p:spPr>
          <a:xfrm>
            <a:off x="10448986" y="245788"/>
            <a:ext cx="1359427" cy="1285336"/>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Enter Photo Here</a:t>
            </a:r>
          </a:p>
        </p:txBody>
      </p:sp>
      <p:sp>
        <p:nvSpPr>
          <p:cNvPr id="9" name="Content Placeholder 3">
            <a:extLst>
              <a:ext uri="{FF2B5EF4-FFF2-40B4-BE49-F238E27FC236}">
                <a16:creationId xmlns:a16="http://schemas.microsoft.com/office/drawing/2014/main" id="{B6482FA8-2B39-41E5-8CDD-959A168A2017}"/>
              </a:ext>
            </a:extLst>
          </p:cNvPr>
          <p:cNvSpPr>
            <a:spLocks noGrp="1"/>
          </p:cNvSpPr>
          <p:nvPr>
            <p:ph sz="quarter" idx="13"/>
          </p:nvPr>
        </p:nvSpPr>
        <p:spPr>
          <a:xfrm>
            <a:off x="4361371" y="1543917"/>
            <a:ext cx="5962521" cy="5279354"/>
          </a:xfrm>
        </p:spPr>
        <p:txBody>
          <a:bodyPr vert="horz" lIns="91440" tIns="45720" rIns="91440" bIns="45720" rtlCol="0" anchor="t">
            <a:noAutofit/>
          </a:bodyPr>
          <a:lstStyle/>
          <a:p>
            <a:pPr marL="0" indent="0">
              <a:spcBef>
                <a:spcPts val="0"/>
              </a:spcBef>
              <a:buNone/>
            </a:pPr>
            <a:r>
              <a:rPr lang="en-US" sz="2000" b="1" u="sng">
                <a:solidFill>
                  <a:schemeClr val="tx1"/>
                </a:solidFill>
                <a:latin typeface="Aptos"/>
                <a:cs typeface="Arial"/>
              </a:rPr>
              <a:t>Announcements</a:t>
            </a:r>
          </a:p>
          <a:p>
            <a:pPr marL="342900" indent="-227965">
              <a:lnSpc>
                <a:spcPct val="100000"/>
              </a:lnSpc>
              <a:spcBef>
                <a:spcPts val="0"/>
              </a:spcBef>
            </a:pPr>
            <a:r>
              <a:rPr lang="en-US" sz="2000">
                <a:solidFill>
                  <a:schemeClr val="tx1"/>
                </a:solidFill>
                <a:latin typeface="Aptos"/>
                <a:cs typeface="Arial"/>
              </a:rPr>
              <a:t>BMS coordinator meeting was rescheduled</a:t>
            </a:r>
          </a:p>
          <a:p>
            <a:pPr marL="114935" indent="0">
              <a:lnSpc>
                <a:spcPct val="100000"/>
              </a:lnSpc>
              <a:spcBef>
                <a:spcPts val="0"/>
              </a:spcBef>
              <a:buNone/>
            </a:pPr>
            <a:endParaRPr lang="en-US" sz="2000">
              <a:solidFill>
                <a:schemeClr val="tx1"/>
              </a:solidFill>
              <a:latin typeface="Aptos"/>
              <a:cs typeface="Arial"/>
            </a:endParaRPr>
          </a:p>
          <a:p>
            <a:pPr>
              <a:buNone/>
            </a:pPr>
            <a:r>
              <a:rPr lang="en-US" sz="2000" b="1" u="sng">
                <a:solidFill>
                  <a:schemeClr val="tx1"/>
                </a:solidFill>
                <a:latin typeface="Aptos"/>
                <a:cs typeface="Arial"/>
              </a:rPr>
              <a:t>GAU Updates</a:t>
            </a:r>
            <a:endParaRPr lang="en-US" sz="2000">
              <a:solidFill>
                <a:schemeClr val="tx1"/>
              </a:solidFill>
              <a:latin typeface="Aptos"/>
              <a:cs typeface="Arial"/>
            </a:endParaRPr>
          </a:p>
          <a:p>
            <a:pPr marL="342900" indent="-227965">
              <a:lnSpc>
                <a:spcPct val="100000"/>
              </a:lnSpc>
              <a:spcBef>
                <a:spcPts val="0"/>
              </a:spcBef>
            </a:pPr>
            <a:r>
              <a:rPr lang="en-US" sz="2000">
                <a:solidFill>
                  <a:schemeClr val="tx1"/>
                </a:solidFill>
                <a:latin typeface="Aptos"/>
                <a:cs typeface="Arial"/>
              </a:rPr>
              <a:t>Due to UF's failure to discuss stipends and RT program we are at </a:t>
            </a:r>
            <a:r>
              <a:rPr lang="en-US" sz="2000" b="1">
                <a:solidFill>
                  <a:srgbClr val="FF0000"/>
                </a:solidFill>
                <a:latin typeface="Aptos"/>
                <a:cs typeface="Arial"/>
              </a:rPr>
              <a:t>impasse</a:t>
            </a:r>
            <a:endParaRPr lang="en-US" b="1">
              <a:solidFill>
                <a:srgbClr val="FF0000"/>
              </a:solidFill>
              <a:latin typeface="Gentona Book"/>
              <a:cs typeface="Arial"/>
            </a:endParaRPr>
          </a:p>
          <a:p>
            <a:pPr marL="800100" lvl="1" indent="-227965">
              <a:lnSpc>
                <a:spcPct val="100000"/>
              </a:lnSpc>
              <a:spcBef>
                <a:spcPts val="0"/>
              </a:spcBef>
              <a:buFont typeface="Courier New" panose="020B0604020202020204" pitchFamily="34" charset="0"/>
              <a:buChar char="o"/>
            </a:pPr>
            <a:r>
              <a:rPr lang="en-US" sz="1700">
                <a:solidFill>
                  <a:schemeClr val="tx1"/>
                </a:solidFill>
                <a:latin typeface="Aptos"/>
                <a:cs typeface="Arial"/>
              </a:rPr>
              <a:t>Special magistrate hearing on Monday, November 17th – please attend to have GA voices heard!</a:t>
            </a:r>
          </a:p>
          <a:p>
            <a:pPr marL="342900" indent="-227965">
              <a:lnSpc>
                <a:spcPct val="100000"/>
              </a:lnSpc>
              <a:spcBef>
                <a:spcPts val="0"/>
              </a:spcBef>
            </a:pPr>
            <a:r>
              <a:rPr lang="en-US" sz="2000">
                <a:solidFill>
                  <a:schemeClr val="tx1"/>
                </a:solidFill>
                <a:latin typeface="Aptos"/>
                <a:cs typeface="Arial"/>
              </a:rPr>
              <a:t>GAU Welcome Back Social on </a:t>
            </a:r>
            <a:r>
              <a:rPr lang="en-US" sz="2000" b="1">
                <a:solidFill>
                  <a:schemeClr val="tx1"/>
                </a:solidFill>
                <a:latin typeface="Aptos"/>
                <a:cs typeface="Arial"/>
              </a:rPr>
              <a:t>Sunday, Sept 7th</a:t>
            </a:r>
            <a:r>
              <a:rPr lang="en-US" sz="2000">
                <a:solidFill>
                  <a:schemeClr val="tx1"/>
                </a:solidFill>
                <a:latin typeface="Aptos"/>
                <a:cs typeface="Arial"/>
              </a:rPr>
              <a:t> from 5-8 pm at First Magnitude Brewing </a:t>
            </a:r>
          </a:p>
          <a:p>
            <a:pPr marL="800100" lvl="1">
              <a:lnSpc>
                <a:spcPct val="100000"/>
              </a:lnSpc>
              <a:spcBef>
                <a:spcPts val="0"/>
              </a:spcBef>
              <a:buFont typeface="Courier New" panose="020B0604020202020204" pitchFamily="34" charset="0"/>
              <a:buChar char="o"/>
            </a:pPr>
            <a:r>
              <a:rPr lang="en-US" sz="1700">
                <a:solidFill>
                  <a:schemeClr val="tx1"/>
                </a:solidFill>
                <a:latin typeface="Aptos"/>
                <a:cs typeface="Arial"/>
              </a:rPr>
              <a:t>Members receive 2 free drinks </a:t>
            </a:r>
            <a:endParaRPr lang="en-US" sz="2100">
              <a:solidFill>
                <a:schemeClr val="tx1"/>
              </a:solidFill>
            </a:endParaRPr>
          </a:p>
          <a:p>
            <a:pPr marL="800100" lvl="1">
              <a:lnSpc>
                <a:spcPct val="100000"/>
              </a:lnSpc>
              <a:spcBef>
                <a:spcPts val="0"/>
              </a:spcBef>
              <a:buFont typeface="Courier New" panose="020B0604020202020204" pitchFamily="34" charset="0"/>
              <a:buChar char="o"/>
            </a:pPr>
            <a:r>
              <a:rPr lang="en-US" sz="1700">
                <a:solidFill>
                  <a:schemeClr val="tx1"/>
                </a:solidFill>
                <a:latin typeface="Aptos"/>
                <a:cs typeface="Arial"/>
              </a:rPr>
              <a:t>You can sign up there to become a dues paying member</a:t>
            </a:r>
          </a:p>
          <a:p>
            <a:pPr marL="800100" lvl="1" indent="-227965">
              <a:lnSpc>
                <a:spcPct val="100000"/>
              </a:lnSpc>
              <a:spcBef>
                <a:spcPts val="0"/>
              </a:spcBef>
              <a:buFont typeface="Courier New" panose="020B0604020202020204" pitchFamily="34" charset="0"/>
              <a:buChar char="o"/>
            </a:pPr>
            <a:endParaRPr lang="en-US" sz="1700">
              <a:solidFill>
                <a:schemeClr val="tx1"/>
              </a:solidFill>
              <a:latin typeface="Aptos"/>
              <a:cs typeface="Arial"/>
            </a:endParaRPr>
          </a:p>
          <a:p>
            <a:pPr marL="342900" indent="-227965">
              <a:lnSpc>
                <a:spcPct val="100000"/>
              </a:lnSpc>
              <a:spcBef>
                <a:spcPts val="0"/>
              </a:spcBef>
            </a:pPr>
            <a:endParaRPr lang="en-US">
              <a:solidFill>
                <a:schemeClr val="tx1"/>
              </a:solidFill>
              <a:latin typeface="Aptos"/>
              <a:cs typeface="Arial"/>
            </a:endParaRPr>
          </a:p>
        </p:txBody>
      </p:sp>
      <p:sp>
        <p:nvSpPr>
          <p:cNvPr id="10" name="TextBox 9">
            <a:extLst>
              <a:ext uri="{FF2B5EF4-FFF2-40B4-BE49-F238E27FC236}">
                <a16:creationId xmlns:a16="http://schemas.microsoft.com/office/drawing/2014/main" id="{C3391FA3-6739-4B50-B525-68F204CC2D9A}"/>
              </a:ext>
            </a:extLst>
          </p:cNvPr>
          <p:cNvSpPr txBox="1"/>
          <p:nvPr/>
        </p:nvSpPr>
        <p:spPr>
          <a:xfrm>
            <a:off x="4542372" y="6051663"/>
            <a:ext cx="7488557" cy="707886"/>
          </a:xfrm>
          <a:prstGeom prst="rect">
            <a:avLst/>
          </a:prstGeom>
          <a:noFill/>
          <a:ln>
            <a:noFill/>
          </a:ln>
        </p:spPr>
        <p:txBody>
          <a:bodyPr wrap="square" lIns="91440" tIns="45720" rIns="91440" bIns="45720" rtlCol="0" anchor="t">
            <a:spAutoFit/>
          </a:bodyPr>
          <a:lstStyle/>
          <a:p>
            <a:r>
              <a:rPr lang="en-US" sz="2000" u="sng">
                <a:solidFill>
                  <a:srgbClr val="FF0000"/>
                </a:solidFill>
                <a:latin typeface="Aptos"/>
                <a:ea typeface="+mn-lt"/>
                <a:cs typeface="Arial"/>
              </a:rPr>
              <a:t>Fun Fact:</a:t>
            </a:r>
            <a:r>
              <a:rPr lang="en-US" sz="2000">
                <a:solidFill>
                  <a:srgbClr val="FF0000"/>
                </a:solidFill>
                <a:latin typeface="Aptos"/>
                <a:ea typeface="+mn-lt"/>
                <a:cs typeface="Arial"/>
              </a:rPr>
              <a:t> GRR Roller Derby Game on </a:t>
            </a:r>
            <a:r>
              <a:rPr lang="en-US" sz="2000" b="1">
                <a:solidFill>
                  <a:srgbClr val="FF0000"/>
                </a:solidFill>
                <a:latin typeface="Aptos"/>
                <a:ea typeface="+mn-lt"/>
                <a:cs typeface="Arial"/>
              </a:rPr>
              <a:t>Saturday Aug 30th</a:t>
            </a:r>
            <a:r>
              <a:rPr lang="en-US" sz="2000">
                <a:solidFill>
                  <a:srgbClr val="FF0000"/>
                </a:solidFill>
                <a:latin typeface="Aptos"/>
                <a:ea typeface="+mn-lt"/>
                <a:cs typeface="Arial"/>
              </a:rPr>
              <a:t> @ MLK Multipurpose Center 6pm. Come check it out!!</a:t>
            </a:r>
            <a:endParaRPr lang="en-US" sz="2000">
              <a:solidFill>
                <a:srgbClr val="FF0000"/>
              </a:solidFill>
              <a:cs typeface="Arial"/>
            </a:endParaRPr>
          </a:p>
        </p:txBody>
      </p:sp>
      <p:pic>
        <p:nvPicPr>
          <p:cNvPr id="18" name="Picture 17" descr="A person smiling at camera&#10;&#10;Description automatically generated">
            <a:extLst>
              <a:ext uri="{FF2B5EF4-FFF2-40B4-BE49-F238E27FC236}">
                <a16:creationId xmlns:a16="http://schemas.microsoft.com/office/drawing/2014/main" id="{F5D016DC-ED25-C950-55F1-047F813E2F13}"/>
              </a:ext>
            </a:extLst>
          </p:cNvPr>
          <p:cNvPicPr>
            <a:picLocks noChangeAspect="1"/>
          </p:cNvPicPr>
          <p:nvPr/>
        </p:nvPicPr>
        <p:blipFill rotWithShape="1">
          <a:blip r:embed="rId3"/>
          <a:srcRect l="5614" r="4210" b="36455"/>
          <a:stretch/>
        </p:blipFill>
        <p:spPr>
          <a:xfrm>
            <a:off x="10492451" y="289410"/>
            <a:ext cx="1277645" cy="1204065"/>
          </a:xfrm>
          <a:prstGeom prst="rect">
            <a:avLst/>
          </a:prstGeom>
        </p:spPr>
      </p:pic>
      <p:pic>
        <p:nvPicPr>
          <p:cNvPr id="2" name="Picture 1" descr="A qr code with text&#10;&#10;Description automatically generated">
            <a:extLst>
              <a:ext uri="{FF2B5EF4-FFF2-40B4-BE49-F238E27FC236}">
                <a16:creationId xmlns:a16="http://schemas.microsoft.com/office/drawing/2014/main" id="{A1D78768-492F-5ABB-445C-2EFF23CAF8B9}"/>
              </a:ext>
            </a:extLst>
          </p:cNvPr>
          <p:cNvPicPr>
            <a:picLocks noChangeAspect="1"/>
          </p:cNvPicPr>
          <p:nvPr/>
        </p:nvPicPr>
        <p:blipFill>
          <a:blip r:embed="rId4"/>
          <a:stretch>
            <a:fillRect/>
          </a:stretch>
        </p:blipFill>
        <p:spPr>
          <a:xfrm>
            <a:off x="574958" y="250257"/>
            <a:ext cx="3063618" cy="3554486"/>
          </a:xfrm>
          <a:prstGeom prst="rect">
            <a:avLst/>
          </a:prstGeom>
        </p:spPr>
      </p:pic>
      <p:sp>
        <p:nvSpPr>
          <p:cNvPr id="14" name="Title 1">
            <a:extLst>
              <a:ext uri="{FF2B5EF4-FFF2-40B4-BE49-F238E27FC236}">
                <a16:creationId xmlns:a16="http://schemas.microsoft.com/office/drawing/2014/main" id="{940116FB-EA7A-5A03-97D1-FF3B39CD98A2}"/>
              </a:ext>
            </a:extLst>
          </p:cNvPr>
          <p:cNvSpPr txBox="1">
            <a:spLocks/>
          </p:cNvSpPr>
          <p:nvPr/>
        </p:nvSpPr>
        <p:spPr>
          <a:xfrm>
            <a:off x="177645" y="3175368"/>
            <a:ext cx="3860741" cy="2993210"/>
          </a:xfrm>
          <a:prstGeom prst="rect">
            <a:avLst/>
          </a:prstGeom>
          <a:ln>
            <a:noFill/>
          </a:ln>
        </p:spPr>
        <p:txBody>
          <a:bodyPr vert="horz" lIns="91440" tIns="45720" rIns="91440" bIns="45720" rtlCol="0" anchor="ctr">
            <a:noAutofit/>
          </a:bodyPr>
          <a:lstStyle>
            <a:lvl1pPr algn="l" defTabSz="914377" rtl="0" eaLnBrk="1" latinLnBrk="0" hangingPunct="1">
              <a:lnSpc>
                <a:spcPct val="90000"/>
              </a:lnSpc>
              <a:spcBef>
                <a:spcPct val="0"/>
              </a:spcBef>
              <a:buNone/>
              <a:defRPr sz="3200" b="1" i="0" kern="1200">
                <a:solidFill>
                  <a:srgbClr val="0021A5"/>
                </a:solidFill>
                <a:latin typeface="Gentona Book" pitchFamily="2" charset="77"/>
                <a:ea typeface="+mj-ea"/>
                <a:cs typeface="+mj-cs"/>
              </a:defRPr>
            </a:lvl1pPr>
          </a:lstStyle>
          <a:p>
            <a:pPr algn="ctr"/>
            <a:endParaRPr lang="en-US" sz="2500">
              <a:solidFill>
                <a:schemeClr val="bg1"/>
              </a:solidFill>
            </a:endParaRPr>
          </a:p>
        </p:txBody>
      </p:sp>
      <p:sp>
        <p:nvSpPr>
          <p:cNvPr id="15" name="Rectangle 14">
            <a:extLst>
              <a:ext uri="{FF2B5EF4-FFF2-40B4-BE49-F238E27FC236}">
                <a16:creationId xmlns:a16="http://schemas.microsoft.com/office/drawing/2014/main" id="{DBF53E16-0804-A8CC-76F3-2BE32986EFA3}"/>
              </a:ext>
            </a:extLst>
          </p:cNvPr>
          <p:cNvSpPr/>
          <p:nvPr/>
        </p:nvSpPr>
        <p:spPr>
          <a:xfrm>
            <a:off x="741155" y="3339980"/>
            <a:ext cx="2810844" cy="523570"/>
          </a:xfrm>
          <a:prstGeom prst="rect">
            <a:avLst/>
          </a:prstGeom>
          <a:solidFill>
            <a:srgbClr val="1C4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GAU Sign Up!</a:t>
            </a:r>
            <a:endParaRPr lang="en-US"/>
          </a:p>
        </p:txBody>
      </p:sp>
      <p:sp>
        <p:nvSpPr>
          <p:cNvPr id="4" name="Rectangle 3">
            <a:extLst>
              <a:ext uri="{FF2B5EF4-FFF2-40B4-BE49-F238E27FC236}">
                <a16:creationId xmlns:a16="http://schemas.microsoft.com/office/drawing/2014/main" id="{8033F066-A935-899D-2DFD-F4E94F63DE04}"/>
              </a:ext>
            </a:extLst>
          </p:cNvPr>
          <p:cNvSpPr/>
          <p:nvPr/>
        </p:nvSpPr>
        <p:spPr>
          <a:xfrm>
            <a:off x="10407040" y="1711889"/>
            <a:ext cx="1450931" cy="15657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lab coat&#10;&#10;AI-generated content may be incorrect.">
            <a:extLst>
              <a:ext uri="{FF2B5EF4-FFF2-40B4-BE49-F238E27FC236}">
                <a16:creationId xmlns:a16="http://schemas.microsoft.com/office/drawing/2014/main" id="{9174B239-EEFB-CEAE-A0E3-AEB236E765D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7000"/>
                    </a14:imgEffect>
                  </a14:imgLayer>
                </a14:imgProps>
              </a:ext>
            </a:extLst>
          </a:blip>
          <a:stretch>
            <a:fillRect/>
          </a:stretch>
        </p:blipFill>
        <p:spPr>
          <a:xfrm rot="16200000">
            <a:off x="10393099" y="1841097"/>
            <a:ext cx="1456484" cy="1323856"/>
          </a:xfrm>
          <a:prstGeom prst="rect">
            <a:avLst/>
          </a:prstGeom>
        </p:spPr>
      </p:pic>
    </p:spTree>
    <p:extLst>
      <p:ext uri="{BB962C8B-B14F-4D97-AF65-F5344CB8AC3E}">
        <p14:creationId xmlns:p14="http://schemas.microsoft.com/office/powerpoint/2010/main" val="2361125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5E1AC-1BC9-7EAE-957D-3BC9A3FBE34F}"/>
              </a:ext>
            </a:extLst>
          </p:cNvPr>
          <p:cNvSpPr>
            <a:spLocks noGrp="1"/>
          </p:cNvSpPr>
          <p:nvPr>
            <p:ph type="title"/>
          </p:nvPr>
        </p:nvSpPr>
        <p:spPr/>
        <p:txBody>
          <a:bodyPr>
            <a:normAutofit fontScale="90000"/>
          </a:bodyPr>
          <a:lstStyle/>
          <a:p>
            <a:r>
              <a:rPr lang="en-US">
                <a:latin typeface="Gentona Book"/>
              </a:rPr>
              <a:t>Crewneck Designs!!</a:t>
            </a:r>
            <a:endParaRPr lang="en-US"/>
          </a:p>
        </p:txBody>
      </p:sp>
      <p:sp>
        <p:nvSpPr>
          <p:cNvPr id="4" name="Content Placeholder 3">
            <a:extLst>
              <a:ext uri="{FF2B5EF4-FFF2-40B4-BE49-F238E27FC236}">
                <a16:creationId xmlns:a16="http://schemas.microsoft.com/office/drawing/2014/main" id="{BBB97E8C-EFB0-C085-CBE2-515FE7D800E2}"/>
              </a:ext>
            </a:extLst>
          </p:cNvPr>
          <p:cNvSpPr>
            <a:spLocks noGrp="1"/>
          </p:cNvSpPr>
          <p:nvPr>
            <p:ph sz="quarter" idx="13"/>
          </p:nvPr>
        </p:nvSpPr>
        <p:spPr/>
        <p:txBody>
          <a:bodyPr vert="horz" lIns="91440" tIns="45720" rIns="91440" bIns="45720" rtlCol="0" anchor="t">
            <a:normAutofit/>
          </a:bodyPr>
          <a:lstStyle/>
          <a:p>
            <a:r>
              <a:rPr lang="en-US">
                <a:latin typeface="Gentona Book"/>
              </a:rPr>
              <a:t>Color: </a:t>
            </a:r>
            <a:r>
              <a:rPr lang="en-US">
                <a:latin typeface="Gentona Book"/>
                <a:hlinkClick r:id="rId2"/>
              </a:rPr>
              <a:t>Gildan Heavy Blend™ Crewneck Sweatshirt | Product | SanMar</a:t>
            </a:r>
          </a:p>
          <a:p>
            <a:r>
              <a:rPr lang="en-US">
                <a:latin typeface="Gentona Book"/>
              </a:rPr>
              <a:t>Design: (will put final design here after we look at Canva)</a:t>
            </a:r>
          </a:p>
          <a:p>
            <a:r>
              <a:rPr lang="en-US">
                <a:latin typeface="Gentona Book"/>
              </a:rPr>
              <a:t>Needs to be one color on front</a:t>
            </a:r>
            <a:endParaRPr lang="en-US"/>
          </a:p>
        </p:txBody>
      </p:sp>
      <p:pic>
        <p:nvPicPr>
          <p:cNvPr id="5" name="Picture 4" descr="A screenshot of a computer&#10;&#10;AI-generated content may be incorrect.">
            <a:extLst>
              <a:ext uri="{FF2B5EF4-FFF2-40B4-BE49-F238E27FC236}">
                <a16:creationId xmlns:a16="http://schemas.microsoft.com/office/drawing/2014/main" id="{1ACD7DEC-6A32-15C2-BEB4-6A713EA96609}"/>
              </a:ext>
            </a:extLst>
          </p:cNvPr>
          <p:cNvPicPr>
            <a:picLocks noChangeAspect="1"/>
          </p:cNvPicPr>
          <p:nvPr/>
        </p:nvPicPr>
        <p:blipFill>
          <a:blip r:embed="rId3"/>
          <a:stretch>
            <a:fillRect/>
          </a:stretch>
        </p:blipFill>
        <p:spPr>
          <a:xfrm>
            <a:off x="5364865" y="3725540"/>
            <a:ext cx="4423458" cy="2503145"/>
          </a:xfrm>
          <a:prstGeom prst="rect">
            <a:avLst/>
          </a:prstGeom>
        </p:spPr>
      </p:pic>
    </p:spTree>
    <p:extLst>
      <p:ext uri="{BB962C8B-B14F-4D97-AF65-F5344CB8AC3E}">
        <p14:creationId xmlns:p14="http://schemas.microsoft.com/office/powerpoint/2010/main" val="323374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EB6E78-F0C1-4801-9B5C-9BD1073EA62B}"/>
              </a:ext>
            </a:extLst>
          </p:cNvPr>
          <p:cNvSpPr>
            <a:spLocks noGrp="1"/>
          </p:cNvSpPr>
          <p:nvPr>
            <p:ph type="title"/>
          </p:nvPr>
        </p:nvSpPr>
        <p:spPr>
          <a:xfrm>
            <a:off x="5359245" y="263040"/>
            <a:ext cx="5003740" cy="484187"/>
          </a:xfrm>
        </p:spPr>
        <p:txBody>
          <a:bodyPr>
            <a:noAutofit/>
          </a:bodyPr>
          <a:lstStyle/>
          <a:p>
            <a:pPr algn="r"/>
            <a:r>
              <a:rPr lang="en-US" sz="3600">
                <a:latin typeface="Gentona Book"/>
              </a:rPr>
              <a:t>President</a:t>
            </a:r>
            <a:endParaRPr lang="en-US"/>
          </a:p>
        </p:txBody>
      </p:sp>
      <p:sp>
        <p:nvSpPr>
          <p:cNvPr id="7" name="Content Placeholder 2">
            <a:extLst>
              <a:ext uri="{FF2B5EF4-FFF2-40B4-BE49-F238E27FC236}">
                <a16:creationId xmlns:a16="http://schemas.microsoft.com/office/drawing/2014/main" id="{1EED7DFE-13BC-4C4E-8A43-DC63F9B8BAC3}"/>
              </a:ext>
            </a:extLst>
          </p:cNvPr>
          <p:cNvSpPr>
            <a:spLocks noGrp="1"/>
          </p:cNvSpPr>
          <p:nvPr>
            <p:ph sz="quarter" idx="14"/>
          </p:nvPr>
        </p:nvSpPr>
        <p:spPr>
          <a:xfrm>
            <a:off x="5601908" y="864031"/>
            <a:ext cx="4769701" cy="667093"/>
          </a:xfrm>
        </p:spPr>
        <p:txBody>
          <a:bodyPr vert="horz" lIns="91440" tIns="45720" rIns="91440" bIns="45720" rtlCol="0" anchor="t">
            <a:noAutofit/>
          </a:bodyPr>
          <a:lstStyle/>
          <a:p>
            <a:pPr algn="r">
              <a:spcBef>
                <a:spcPts val="0"/>
              </a:spcBef>
            </a:pPr>
            <a:r>
              <a:rPr lang="en-US" sz="2400" spc="0">
                <a:latin typeface="Gentona Medium"/>
              </a:rPr>
              <a:t>Tiffany Nelson </a:t>
            </a:r>
            <a:r>
              <a:rPr lang="en-US" sz="2000" spc="0">
                <a:latin typeface="Gentona Medium"/>
              </a:rPr>
              <a:t>(she/her)</a:t>
            </a:r>
            <a:endParaRPr lang="en-US" sz="2000"/>
          </a:p>
          <a:p>
            <a:pPr algn="r">
              <a:spcBef>
                <a:spcPts val="0"/>
              </a:spcBef>
            </a:pPr>
            <a:r>
              <a:rPr lang="en-US" sz="1400" spc="0">
                <a:latin typeface="Gentona Medium"/>
              </a:rPr>
              <a:t>5th Year, BMS, Immunology/Microbiology</a:t>
            </a:r>
          </a:p>
          <a:p>
            <a:endParaRPr lang="en-US"/>
          </a:p>
        </p:txBody>
      </p:sp>
      <p:sp>
        <p:nvSpPr>
          <p:cNvPr id="9" name="Content Placeholder 3">
            <a:extLst>
              <a:ext uri="{FF2B5EF4-FFF2-40B4-BE49-F238E27FC236}">
                <a16:creationId xmlns:a16="http://schemas.microsoft.com/office/drawing/2014/main" id="{B6482FA8-2B39-41E5-8CDD-959A168A2017}"/>
              </a:ext>
            </a:extLst>
          </p:cNvPr>
          <p:cNvSpPr>
            <a:spLocks noGrp="1"/>
          </p:cNvSpPr>
          <p:nvPr>
            <p:ph sz="quarter" idx="13"/>
          </p:nvPr>
        </p:nvSpPr>
        <p:spPr>
          <a:xfrm>
            <a:off x="4339409" y="1533451"/>
            <a:ext cx="7854508" cy="4223679"/>
          </a:xfrm>
        </p:spPr>
        <p:txBody>
          <a:bodyPr vert="horz" lIns="91440" tIns="45720" rIns="91440" bIns="45720" rtlCol="0" anchor="t">
            <a:noAutofit/>
          </a:bodyPr>
          <a:lstStyle/>
          <a:p>
            <a:pPr marL="0" indent="0">
              <a:spcBef>
                <a:spcPts val="0"/>
              </a:spcBef>
              <a:buNone/>
            </a:pPr>
            <a:r>
              <a:rPr lang="en-US" b="1" u="sng">
                <a:solidFill>
                  <a:schemeClr val="tx1"/>
                </a:solidFill>
                <a:latin typeface="Gentona Book" panose="00000800000000000000"/>
              </a:rPr>
              <a:t>Announcements</a:t>
            </a:r>
          </a:p>
          <a:p>
            <a:pPr marL="0" indent="0">
              <a:buNone/>
            </a:pPr>
            <a:r>
              <a:rPr lang="en-US">
                <a:latin typeface="Gentona Book"/>
              </a:rPr>
              <a:t>Welcome!!</a:t>
            </a:r>
            <a:endParaRPr lang="en-US"/>
          </a:p>
          <a:p>
            <a:r>
              <a:rPr lang="en-US">
                <a:latin typeface="Gentona Book"/>
              </a:rPr>
              <a:t>The website has been updated: https://gsovpres.wixsite.com/gsobms</a:t>
            </a:r>
          </a:p>
          <a:p>
            <a:r>
              <a:rPr lang="en-US">
                <a:latin typeface="Gentona Book"/>
              </a:rPr>
              <a:t>Discussion on crewneck design at the end</a:t>
            </a:r>
          </a:p>
          <a:p>
            <a:r>
              <a:rPr lang="en-US">
                <a:latin typeface="Gentona Book"/>
              </a:rPr>
              <a:t>Please email me if you need anything! Tiffanysnelson@ufl.edu</a:t>
            </a:r>
            <a:endParaRPr lang="en-US"/>
          </a:p>
          <a:p>
            <a:pPr marL="0" indent="0">
              <a:buNone/>
            </a:pPr>
            <a:endParaRPr lang="en-US" sz="2000"/>
          </a:p>
        </p:txBody>
      </p:sp>
      <p:pic>
        <p:nvPicPr>
          <p:cNvPr id="4" name="Picture 3" descr="A person smiling at camera&#10;&#10;Description automatically generated">
            <a:extLst>
              <a:ext uri="{FF2B5EF4-FFF2-40B4-BE49-F238E27FC236}">
                <a16:creationId xmlns:a16="http://schemas.microsoft.com/office/drawing/2014/main" id="{4DF3FAEF-0461-CB1A-C92A-D6EE7DF1AB25}"/>
              </a:ext>
            </a:extLst>
          </p:cNvPr>
          <p:cNvPicPr>
            <a:picLocks noChangeAspect="1"/>
          </p:cNvPicPr>
          <p:nvPr/>
        </p:nvPicPr>
        <p:blipFill rotWithShape="1">
          <a:blip r:embed="rId2"/>
          <a:srcRect t="18499" r="-478" b="20375"/>
          <a:stretch/>
        </p:blipFill>
        <p:spPr>
          <a:xfrm>
            <a:off x="10368895" y="126693"/>
            <a:ext cx="1721898" cy="1808436"/>
          </a:xfrm>
          <a:prstGeom prst="rect">
            <a:avLst/>
          </a:prstGeom>
          <a:ln>
            <a:solidFill>
              <a:schemeClr val="tx1"/>
            </a:solidFill>
          </a:ln>
        </p:spPr>
      </p:pic>
      <p:sp>
        <p:nvSpPr>
          <p:cNvPr id="8" name="TextBox 7">
            <a:extLst>
              <a:ext uri="{FF2B5EF4-FFF2-40B4-BE49-F238E27FC236}">
                <a16:creationId xmlns:a16="http://schemas.microsoft.com/office/drawing/2014/main" id="{E9E552FE-54A3-7718-C544-45F6377A4CEF}"/>
              </a:ext>
            </a:extLst>
          </p:cNvPr>
          <p:cNvSpPr txBox="1"/>
          <p:nvPr/>
        </p:nvSpPr>
        <p:spPr>
          <a:xfrm>
            <a:off x="4337753" y="5879205"/>
            <a:ext cx="7750435" cy="1107996"/>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Fall Fun Fact!</a:t>
            </a:r>
          </a:p>
          <a:p>
            <a:r>
              <a:rPr lang="en-US" sz="1400">
                <a:solidFill>
                  <a:srgbClr val="FA4716"/>
                </a:solidFill>
                <a:ea typeface="+mn-lt"/>
                <a:cs typeface="+mn-lt"/>
              </a:rPr>
              <a:t>The "pumpkin spice economy" generates hundreds of millions of dollars annually, with global sales projected to reach $1.1 billion by late 2025. </a:t>
            </a:r>
            <a:endParaRPr lang="en-US">
              <a:solidFill>
                <a:srgbClr val="FA4716"/>
              </a:solidFill>
            </a:endParaRPr>
          </a:p>
          <a:p>
            <a:endParaRPr lang="en-US">
              <a:solidFill>
                <a:srgbClr val="000000"/>
              </a:solidFill>
              <a:latin typeface="Aptos" panose="020B0004020202020204"/>
            </a:endParaRPr>
          </a:p>
        </p:txBody>
      </p:sp>
      <p:pic>
        <p:nvPicPr>
          <p:cNvPr id="2" name="Picture 1" descr="A screenshot of a phone&#10;&#10;AI-generated content may be incorrect.">
            <a:extLst>
              <a:ext uri="{FF2B5EF4-FFF2-40B4-BE49-F238E27FC236}">
                <a16:creationId xmlns:a16="http://schemas.microsoft.com/office/drawing/2014/main" id="{48EA68B2-F2E9-6146-77CB-6D1ED287CA74}"/>
              </a:ext>
            </a:extLst>
          </p:cNvPr>
          <p:cNvPicPr>
            <a:picLocks noChangeAspect="1"/>
          </p:cNvPicPr>
          <p:nvPr/>
        </p:nvPicPr>
        <p:blipFill>
          <a:blip r:embed="rId3"/>
          <a:stretch>
            <a:fillRect/>
          </a:stretch>
        </p:blipFill>
        <p:spPr>
          <a:xfrm>
            <a:off x="698713" y="0"/>
            <a:ext cx="3135991" cy="6858000"/>
          </a:xfrm>
          <a:prstGeom prst="rect">
            <a:avLst/>
          </a:prstGeom>
        </p:spPr>
      </p:pic>
    </p:spTree>
    <p:extLst>
      <p:ext uri="{BB962C8B-B14F-4D97-AF65-F5344CB8AC3E}">
        <p14:creationId xmlns:p14="http://schemas.microsoft.com/office/powerpoint/2010/main" val="408444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C3CC-17C5-AE7F-9889-0ABEC04B49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9215A-0F9F-7E0B-FD21-CF6FB2E77970}"/>
              </a:ext>
            </a:extLst>
          </p:cNvPr>
          <p:cNvSpPr>
            <a:spLocks noGrp="1"/>
          </p:cNvSpPr>
          <p:nvPr>
            <p:ph type="title"/>
          </p:nvPr>
        </p:nvSpPr>
        <p:spPr>
          <a:xfrm>
            <a:off x="1600012" y="233669"/>
            <a:ext cx="4682893" cy="484317"/>
          </a:xfrm>
        </p:spPr>
        <p:txBody>
          <a:bodyPr>
            <a:noAutofit/>
          </a:bodyPr>
          <a:lstStyle/>
          <a:p>
            <a:r>
              <a:rPr lang="en-US" sz="3600">
                <a:latin typeface="Gentona Book"/>
              </a:rPr>
              <a:t>Vice President</a:t>
            </a:r>
            <a:endParaRPr lang="en-US"/>
          </a:p>
        </p:txBody>
      </p:sp>
      <p:pic>
        <p:nvPicPr>
          <p:cNvPr id="5" name="Picture 2" descr="White U-F College of Medicine logo.">
            <a:extLst>
              <a:ext uri="{FF2B5EF4-FFF2-40B4-BE49-F238E27FC236}">
                <a16:creationId xmlns:a16="http://schemas.microsoft.com/office/drawing/2014/main" id="{504D0E17-5C45-2216-E457-A67EF904D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247" y="6345834"/>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7B14F21-A120-1689-C931-4F5E5738C570}"/>
              </a:ext>
            </a:extLst>
          </p:cNvPr>
          <p:cNvSpPr txBox="1"/>
          <p:nvPr/>
        </p:nvSpPr>
        <p:spPr>
          <a:xfrm>
            <a:off x="188578" y="5627574"/>
            <a:ext cx="7532473" cy="1138773"/>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Fun Fact!</a:t>
            </a:r>
          </a:p>
          <a:p>
            <a:r>
              <a:rPr lang="en-US" sz="1600">
                <a:solidFill>
                  <a:srgbClr val="FA4616"/>
                </a:solidFill>
                <a:latin typeface="Georgia"/>
                <a:ea typeface="+mn-lt"/>
                <a:cs typeface="+mn-lt"/>
              </a:rPr>
              <a:t>In 8 BC, this month was named Augustus, in honor of the Roman emperor Augustus.</a:t>
            </a:r>
            <a:endParaRPr lang="en-US" sz="1600">
              <a:solidFill>
                <a:srgbClr val="FA4616"/>
              </a:solidFill>
              <a:latin typeface="Georgia"/>
            </a:endParaRPr>
          </a:p>
          <a:p>
            <a:r>
              <a:rPr lang="en-US" sz="1600">
                <a:solidFill>
                  <a:srgbClr val="FA4616"/>
                </a:solidFill>
                <a:latin typeface="Georgia"/>
              </a:rPr>
              <a:t>Which is now August!</a:t>
            </a:r>
          </a:p>
        </p:txBody>
      </p:sp>
      <p:sp>
        <p:nvSpPr>
          <p:cNvPr id="15" name="Content Placeholder 2">
            <a:extLst>
              <a:ext uri="{FF2B5EF4-FFF2-40B4-BE49-F238E27FC236}">
                <a16:creationId xmlns:a16="http://schemas.microsoft.com/office/drawing/2014/main" id="{DC1B3E8C-AC42-3062-16CF-FFEE3C649B63}"/>
              </a:ext>
            </a:extLst>
          </p:cNvPr>
          <p:cNvSpPr txBox="1">
            <a:spLocks/>
          </p:cNvSpPr>
          <p:nvPr/>
        </p:nvSpPr>
        <p:spPr>
          <a:xfrm>
            <a:off x="1674541" y="789951"/>
            <a:ext cx="5316547" cy="667093"/>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spc="0" err="1">
                <a:latin typeface="Times New Roman"/>
                <a:cs typeface="Times New Roman"/>
              </a:rPr>
              <a:t>Ajisha</a:t>
            </a:r>
            <a:r>
              <a:rPr lang="en-US" sz="2400" spc="0">
                <a:latin typeface="Times New Roman"/>
                <a:cs typeface="Times New Roman"/>
              </a:rPr>
              <a:t> Alwin (she/her)</a:t>
            </a:r>
            <a:endParaRPr lang="en-US">
              <a:latin typeface="Times New Roman"/>
              <a:cs typeface="Times New Roman"/>
            </a:endParaRPr>
          </a:p>
          <a:p>
            <a:pPr>
              <a:spcBef>
                <a:spcPts val="0"/>
              </a:spcBef>
            </a:pPr>
            <a:r>
              <a:rPr lang="en-US" sz="1400" spc="0">
                <a:latin typeface="Times New Roman"/>
                <a:cs typeface="Times New Roman"/>
              </a:rPr>
              <a:t>5th Year, BMS, Immunology/Microbiology</a:t>
            </a:r>
          </a:p>
          <a:p>
            <a:pPr algn="r">
              <a:spcBef>
                <a:spcPts val="0"/>
              </a:spcBef>
            </a:pPr>
            <a:endParaRPr lang="en-US" sz="2400" spc="0">
              <a:latin typeface="Times New Roman"/>
              <a:cs typeface="Times New Roman"/>
            </a:endParaRPr>
          </a:p>
          <a:p>
            <a:endParaRPr lang="en-US">
              <a:latin typeface="Times New Roman"/>
              <a:cs typeface="Times New Roman"/>
            </a:endParaRPr>
          </a:p>
        </p:txBody>
      </p:sp>
      <p:sp>
        <p:nvSpPr>
          <p:cNvPr id="8" name="Rectangle 7">
            <a:extLst>
              <a:ext uri="{FF2B5EF4-FFF2-40B4-BE49-F238E27FC236}">
                <a16:creationId xmlns:a16="http://schemas.microsoft.com/office/drawing/2014/main" id="{4522DCCB-7F5F-18F1-02CB-BF9C7355D26E}"/>
              </a:ext>
            </a:extLst>
          </p:cNvPr>
          <p:cNvSpPr/>
          <p:nvPr/>
        </p:nvSpPr>
        <p:spPr>
          <a:xfrm>
            <a:off x="217742" y="115690"/>
            <a:ext cx="1359427" cy="1285336"/>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Enter Photo Here</a:t>
            </a:r>
          </a:p>
        </p:txBody>
      </p:sp>
      <p:sp>
        <p:nvSpPr>
          <p:cNvPr id="11" name="Content Placeholder 3">
            <a:extLst>
              <a:ext uri="{FF2B5EF4-FFF2-40B4-BE49-F238E27FC236}">
                <a16:creationId xmlns:a16="http://schemas.microsoft.com/office/drawing/2014/main" id="{D956D889-0A63-4852-956D-C34240B21DAE}"/>
              </a:ext>
            </a:extLst>
          </p:cNvPr>
          <p:cNvSpPr txBox="1">
            <a:spLocks/>
          </p:cNvSpPr>
          <p:nvPr/>
        </p:nvSpPr>
        <p:spPr>
          <a:xfrm>
            <a:off x="593194" y="1954703"/>
            <a:ext cx="6706685" cy="3067204"/>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333B3E"/>
                </a:solidFill>
                <a:latin typeface="Gentona Book"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b="0" i="0" kern="1200">
                <a:solidFill>
                  <a:srgbClr val="333B3E"/>
                </a:solidFill>
                <a:latin typeface="Gentona Book"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rgbClr val="333B3E"/>
                </a:solidFill>
                <a:latin typeface="Gentona Book"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rgbClr val="333B3E"/>
                </a:solidFill>
                <a:latin typeface="Gentona Book"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u="sng">
                <a:solidFill>
                  <a:schemeClr val="tx1"/>
                </a:solidFill>
                <a:latin typeface="Gentona Book" panose="00000800000000000000"/>
              </a:rPr>
              <a:t>Announcements</a:t>
            </a:r>
            <a:endParaRPr lang="en-US" sz="700" b="1" u="sng">
              <a:solidFill>
                <a:schemeClr val="tx1"/>
              </a:solidFill>
              <a:latin typeface="Gentona Book" panose="00000800000000000000"/>
            </a:endParaRPr>
          </a:p>
          <a:p>
            <a:pPr marL="342900" indent="-342900" defTabSz="914400">
              <a:lnSpc>
                <a:spcPct val="100000"/>
              </a:lnSpc>
              <a:spcBef>
                <a:spcPts val="0"/>
              </a:spcBef>
            </a:pPr>
            <a:r>
              <a:rPr lang="en-US" sz="2000">
                <a:solidFill>
                  <a:schemeClr val="tx1"/>
                </a:solidFill>
                <a:latin typeface="Gentona Medium"/>
              </a:rPr>
              <a:t>No announcements, welcome to the new academic year!</a:t>
            </a:r>
          </a:p>
          <a:p>
            <a:pPr marL="342900" indent="-342900" defTabSz="914400">
              <a:lnSpc>
                <a:spcPct val="100000"/>
              </a:lnSpc>
              <a:spcBef>
                <a:spcPts val="0"/>
              </a:spcBef>
            </a:pPr>
            <a:r>
              <a:rPr lang="en-US" sz="2000">
                <a:solidFill>
                  <a:schemeClr val="tx1"/>
                </a:solidFill>
                <a:latin typeface="Gentona Medium"/>
              </a:rPr>
              <a:t>Please reach out if you need anything :)</a:t>
            </a:r>
          </a:p>
          <a:p>
            <a:pPr marL="0" indent="0" defTabSz="914400">
              <a:lnSpc>
                <a:spcPct val="100000"/>
              </a:lnSpc>
              <a:spcBef>
                <a:spcPts val="0"/>
              </a:spcBef>
              <a:buNone/>
            </a:pPr>
            <a:endParaRPr lang="en-US" sz="2000">
              <a:solidFill>
                <a:schemeClr val="tx1"/>
              </a:solidFill>
              <a:latin typeface="Gentona Medium"/>
            </a:endParaRPr>
          </a:p>
          <a:p>
            <a:pPr marL="342900" indent="-342900" defTabSz="914400">
              <a:lnSpc>
                <a:spcPct val="100000"/>
              </a:lnSpc>
              <a:spcBef>
                <a:spcPts val="0"/>
              </a:spcBef>
            </a:pPr>
            <a:endParaRPr lang="en-US" sz="2000">
              <a:solidFill>
                <a:srgbClr val="000000"/>
              </a:solidFill>
              <a:latin typeface="Gentona Medium"/>
            </a:endParaRPr>
          </a:p>
          <a:p>
            <a:pPr marL="342900" indent="-342900" defTabSz="914400">
              <a:lnSpc>
                <a:spcPct val="100000"/>
              </a:lnSpc>
              <a:spcBef>
                <a:spcPts val="0"/>
              </a:spcBef>
            </a:pPr>
            <a:endParaRPr lang="en-US" sz="2000">
              <a:solidFill>
                <a:srgbClr val="000000"/>
              </a:solidFill>
              <a:latin typeface="Gentona Medium"/>
            </a:endParaRPr>
          </a:p>
          <a:p>
            <a:pPr marL="0" indent="0" defTabSz="914400">
              <a:buNone/>
            </a:pPr>
            <a:endParaRPr lang="en-US"/>
          </a:p>
          <a:p>
            <a:pPr marL="0" indent="0" defTabSz="914400">
              <a:buNone/>
            </a:pPr>
            <a:endParaRPr lang="en-US"/>
          </a:p>
        </p:txBody>
      </p:sp>
      <p:pic>
        <p:nvPicPr>
          <p:cNvPr id="3" name="Picture 2" descr="A person in a white coat&#10;&#10;AI-generated content may be incorrect.">
            <a:extLst>
              <a:ext uri="{FF2B5EF4-FFF2-40B4-BE49-F238E27FC236}">
                <a16:creationId xmlns:a16="http://schemas.microsoft.com/office/drawing/2014/main" id="{6B3EF9AE-9B3A-4038-DC18-11D8049FD62F}"/>
              </a:ext>
            </a:extLst>
          </p:cNvPr>
          <p:cNvPicPr>
            <a:picLocks noChangeAspect="1"/>
          </p:cNvPicPr>
          <p:nvPr/>
        </p:nvPicPr>
        <p:blipFill>
          <a:blip r:embed="rId3"/>
          <a:srcRect l="11106" t="3891" r="11428" b="13433"/>
          <a:stretch>
            <a:fillRect/>
          </a:stretch>
        </p:blipFill>
        <p:spPr>
          <a:xfrm>
            <a:off x="304911" y="136561"/>
            <a:ext cx="1187652" cy="1235137"/>
          </a:xfrm>
          <a:prstGeom prst="rect">
            <a:avLst/>
          </a:prstGeom>
        </p:spPr>
      </p:pic>
    </p:spTree>
    <p:extLst>
      <p:ext uri="{BB962C8B-B14F-4D97-AF65-F5344CB8AC3E}">
        <p14:creationId xmlns:p14="http://schemas.microsoft.com/office/powerpoint/2010/main" val="3434684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5B1F-215C-1A7A-0350-C95E6AE3A9A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EE17338-EC39-10A3-9CC0-6D5C344AC530}"/>
              </a:ext>
            </a:extLst>
          </p:cNvPr>
          <p:cNvSpPr/>
          <p:nvPr/>
        </p:nvSpPr>
        <p:spPr>
          <a:xfrm>
            <a:off x="155112" y="73937"/>
            <a:ext cx="1380303" cy="1849006"/>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Enter Photo Here</a:t>
            </a:r>
          </a:p>
        </p:txBody>
      </p:sp>
      <p:sp>
        <p:nvSpPr>
          <p:cNvPr id="2" name="Title 1">
            <a:extLst>
              <a:ext uri="{FF2B5EF4-FFF2-40B4-BE49-F238E27FC236}">
                <a16:creationId xmlns:a16="http://schemas.microsoft.com/office/drawing/2014/main" id="{0BD0BB55-7A7B-7807-FF33-D344DCBF3B28}"/>
              </a:ext>
            </a:extLst>
          </p:cNvPr>
          <p:cNvSpPr>
            <a:spLocks noGrp="1"/>
          </p:cNvSpPr>
          <p:nvPr>
            <p:ph type="title"/>
          </p:nvPr>
        </p:nvSpPr>
        <p:spPr>
          <a:xfrm>
            <a:off x="1600012" y="233669"/>
            <a:ext cx="4682893" cy="484317"/>
          </a:xfrm>
        </p:spPr>
        <p:txBody>
          <a:bodyPr>
            <a:noAutofit/>
          </a:bodyPr>
          <a:lstStyle/>
          <a:p>
            <a:r>
              <a:rPr lang="en-US" sz="3600">
                <a:latin typeface="Gentona Book"/>
              </a:rPr>
              <a:t>Treasurer</a:t>
            </a:r>
            <a:endParaRPr lang="en-US"/>
          </a:p>
        </p:txBody>
      </p:sp>
      <p:pic>
        <p:nvPicPr>
          <p:cNvPr id="5" name="Picture 2" descr="White U-F College of Medicine logo.">
            <a:extLst>
              <a:ext uri="{FF2B5EF4-FFF2-40B4-BE49-F238E27FC236}">
                <a16:creationId xmlns:a16="http://schemas.microsoft.com/office/drawing/2014/main" id="{A610C7B0-68BD-CACF-DBCC-B8AD95521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247" y="6345834"/>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F09D74-7374-83E7-B94B-BAA84191078C}"/>
              </a:ext>
            </a:extLst>
          </p:cNvPr>
          <p:cNvSpPr txBox="1"/>
          <p:nvPr/>
        </p:nvSpPr>
        <p:spPr>
          <a:xfrm>
            <a:off x="217515" y="5511827"/>
            <a:ext cx="7532473" cy="707886"/>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Axolotls come in a variety of colors including green, brown, white, copper, pink eyes, and gold (among others)</a:t>
            </a:r>
            <a:endParaRPr lang="en-US"/>
          </a:p>
        </p:txBody>
      </p:sp>
      <p:sp>
        <p:nvSpPr>
          <p:cNvPr id="15" name="Content Placeholder 2">
            <a:extLst>
              <a:ext uri="{FF2B5EF4-FFF2-40B4-BE49-F238E27FC236}">
                <a16:creationId xmlns:a16="http://schemas.microsoft.com/office/drawing/2014/main" id="{4289A039-9021-4EBB-3F27-CC3DF0FFC99C}"/>
              </a:ext>
            </a:extLst>
          </p:cNvPr>
          <p:cNvSpPr txBox="1">
            <a:spLocks/>
          </p:cNvSpPr>
          <p:nvPr/>
        </p:nvSpPr>
        <p:spPr>
          <a:xfrm>
            <a:off x="1597376" y="799596"/>
            <a:ext cx="5316547" cy="667093"/>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spc="0">
                <a:latin typeface="Segoe UI"/>
                <a:cs typeface="Segoe UI"/>
              </a:rPr>
              <a:t>Zachary Markovich (He/him)</a:t>
            </a:r>
            <a:endParaRPr lang="en-US"/>
          </a:p>
          <a:p>
            <a:pPr>
              <a:spcBef>
                <a:spcPts val="0"/>
              </a:spcBef>
            </a:pPr>
            <a:r>
              <a:rPr lang="en-US" sz="1850">
                <a:latin typeface="Gentona Medium"/>
                <a:cs typeface="Segoe UI"/>
              </a:rPr>
              <a:t>4</a:t>
            </a:r>
            <a:r>
              <a:rPr lang="en-US" sz="1850" baseline="30000">
                <a:latin typeface="Gentona Medium"/>
                <a:cs typeface="Segoe UI"/>
              </a:rPr>
              <a:t>th</a:t>
            </a:r>
            <a:r>
              <a:rPr lang="en-US" sz="1850">
                <a:latin typeface="Gentona Medium"/>
                <a:cs typeface="Segoe UI"/>
              </a:rPr>
              <a:t> year, BMS, Pharmacology</a:t>
            </a:r>
            <a:endParaRPr lang="en-US" sz="1850">
              <a:cs typeface="Segoe UI"/>
            </a:endParaRPr>
          </a:p>
          <a:p>
            <a:pPr algn="r">
              <a:spcBef>
                <a:spcPts val="0"/>
              </a:spcBef>
            </a:pPr>
            <a:endParaRPr lang="en-US" sz="2400" spc="0">
              <a:latin typeface="Gentona Medium"/>
            </a:endParaRPr>
          </a:p>
          <a:p>
            <a:endParaRPr lang="en-US"/>
          </a:p>
        </p:txBody>
      </p:sp>
      <p:sp>
        <p:nvSpPr>
          <p:cNvPr id="11" name="Content Placeholder 3">
            <a:extLst>
              <a:ext uri="{FF2B5EF4-FFF2-40B4-BE49-F238E27FC236}">
                <a16:creationId xmlns:a16="http://schemas.microsoft.com/office/drawing/2014/main" id="{0F774562-1980-9E72-208E-7B3200438D7F}"/>
              </a:ext>
            </a:extLst>
          </p:cNvPr>
          <p:cNvSpPr txBox="1">
            <a:spLocks/>
          </p:cNvSpPr>
          <p:nvPr/>
        </p:nvSpPr>
        <p:spPr>
          <a:xfrm>
            <a:off x="593194" y="1954703"/>
            <a:ext cx="6205116" cy="3067204"/>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333B3E"/>
                </a:solidFill>
                <a:latin typeface="Gentona Book"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b="0" i="0" kern="1200">
                <a:solidFill>
                  <a:srgbClr val="333B3E"/>
                </a:solidFill>
                <a:latin typeface="Gentona Book"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rgbClr val="333B3E"/>
                </a:solidFill>
                <a:latin typeface="Gentona Book"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rgbClr val="333B3E"/>
                </a:solidFill>
                <a:latin typeface="Gentona Book"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u="sng">
                <a:solidFill>
                  <a:schemeClr val="tx1"/>
                </a:solidFill>
                <a:latin typeface="Gentona Book" panose="00000800000000000000"/>
              </a:rPr>
              <a:t>Announcements</a:t>
            </a:r>
            <a:endParaRPr lang="en-US" sz="700" b="1" u="sng">
              <a:solidFill>
                <a:schemeClr val="tx1"/>
              </a:solidFill>
              <a:latin typeface="Gentona Book" panose="00000800000000000000"/>
            </a:endParaRPr>
          </a:p>
          <a:p>
            <a:pPr marL="342900" indent="-342900" defTabSz="914400">
              <a:lnSpc>
                <a:spcPct val="100000"/>
              </a:lnSpc>
              <a:spcBef>
                <a:spcPts val="0"/>
              </a:spcBef>
            </a:pPr>
            <a:r>
              <a:rPr lang="en-US" sz="2000">
                <a:solidFill>
                  <a:schemeClr val="tx1"/>
                </a:solidFill>
                <a:latin typeface="Gentona Medium"/>
              </a:rPr>
              <a:t>Please let me know about any dietary restrictions or recommendations for catering for the GBMs.</a:t>
            </a:r>
            <a:endParaRPr lang="en-US" sz="2000">
              <a:solidFill>
                <a:schemeClr val="tx1"/>
              </a:solidFill>
              <a:latin typeface="Gentona Medium" panose="020B0604020202020204" charset="0"/>
            </a:endParaRPr>
          </a:p>
          <a:p>
            <a:pPr marL="342900" indent="-342900">
              <a:lnSpc>
                <a:spcPct val="100000"/>
              </a:lnSpc>
              <a:spcBef>
                <a:spcPts val="0"/>
              </a:spcBef>
            </a:pPr>
            <a:r>
              <a:rPr lang="en-US" sz="2000">
                <a:solidFill>
                  <a:schemeClr val="tx1"/>
                </a:solidFill>
                <a:latin typeface="Gentona Medium"/>
              </a:rPr>
              <a:t>Fundraiser ideas?</a:t>
            </a:r>
          </a:p>
          <a:p>
            <a:pPr marL="0" indent="0">
              <a:buFont typeface="Arial" panose="020B0604020202020204" pitchFamily="34" charset="0"/>
              <a:buNone/>
            </a:pPr>
            <a:endParaRPr lang="en-US"/>
          </a:p>
          <a:p>
            <a:pPr marL="0" indent="0">
              <a:buNone/>
            </a:pPr>
            <a:endParaRPr lang="en-US"/>
          </a:p>
        </p:txBody>
      </p:sp>
      <p:pic>
        <p:nvPicPr>
          <p:cNvPr id="3" name="Picture 2">
            <a:extLst>
              <a:ext uri="{FF2B5EF4-FFF2-40B4-BE49-F238E27FC236}">
                <a16:creationId xmlns:a16="http://schemas.microsoft.com/office/drawing/2014/main" id="{F8BFEEFC-F90F-93BF-5790-192B8302A5C7}"/>
              </a:ext>
            </a:extLst>
          </p:cNvPr>
          <p:cNvPicPr>
            <a:picLocks noChangeAspect="1"/>
          </p:cNvPicPr>
          <p:nvPr/>
        </p:nvPicPr>
        <p:blipFill>
          <a:blip r:embed="rId3"/>
          <a:srcRect l="29965" t="16951" r="26471" b="40375"/>
          <a:stretch>
            <a:fillRect/>
          </a:stretch>
        </p:blipFill>
        <p:spPr>
          <a:xfrm>
            <a:off x="220581" y="110169"/>
            <a:ext cx="1229094" cy="1723839"/>
          </a:xfrm>
          <a:prstGeom prst="rect">
            <a:avLst/>
          </a:prstGeom>
        </p:spPr>
      </p:pic>
      <p:pic>
        <p:nvPicPr>
          <p:cNvPr id="4" name="Picture 3">
            <a:extLst>
              <a:ext uri="{FF2B5EF4-FFF2-40B4-BE49-F238E27FC236}">
                <a16:creationId xmlns:a16="http://schemas.microsoft.com/office/drawing/2014/main" id="{C10B6D03-3F12-9B00-2ACB-D45C01B11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4668" y="691653"/>
            <a:ext cx="3792220" cy="5046858"/>
          </a:xfrm>
          <a:prstGeom prst="rect">
            <a:avLst/>
          </a:prstGeom>
        </p:spPr>
      </p:pic>
    </p:spTree>
    <p:extLst>
      <p:ext uri="{BB962C8B-B14F-4D97-AF65-F5344CB8AC3E}">
        <p14:creationId xmlns:p14="http://schemas.microsoft.com/office/powerpoint/2010/main" val="178505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74881D-CDE9-923D-BA43-E8C22F9D5D74}"/>
              </a:ext>
            </a:extLst>
          </p:cNvPr>
          <p:cNvSpPr/>
          <p:nvPr/>
        </p:nvSpPr>
        <p:spPr>
          <a:xfrm>
            <a:off x="10353386" y="32182"/>
            <a:ext cx="1745646" cy="2276980"/>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Enter Photo Here</a:t>
            </a:r>
          </a:p>
        </p:txBody>
      </p:sp>
      <p:pic>
        <p:nvPicPr>
          <p:cNvPr id="5" name="Picture 2" descr="White U-F College of Medicine logo.">
            <a:extLst>
              <a:ext uri="{FF2B5EF4-FFF2-40B4-BE49-F238E27FC236}">
                <a16:creationId xmlns:a16="http://schemas.microsoft.com/office/drawing/2014/main" id="{02FD0280-D793-329A-D1B3-7112D9AEF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04" y="6275879"/>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BEB6E78-F0C1-4801-9B5C-9BD1073EA62B}"/>
              </a:ext>
            </a:extLst>
          </p:cNvPr>
          <p:cNvSpPr>
            <a:spLocks noGrp="1"/>
          </p:cNvSpPr>
          <p:nvPr>
            <p:ph type="title"/>
          </p:nvPr>
        </p:nvSpPr>
        <p:spPr>
          <a:xfrm>
            <a:off x="4158127" y="250125"/>
            <a:ext cx="6217773" cy="639169"/>
          </a:xfrm>
        </p:spPr>
        <p:txBody>
          <a:bodyPr>
            <a:noAutofit/>
          </a:bodyPr>
          <a:lstStyle/>
          <a:p>
            <a:pPr algn="r"/>
            <a:r>
              <a:rPr lang="en-US" sz="3600">
                <a:latin typeface="Gentona Book"/>
              </a:rPr>
              <a:t>Secretary/Social Media Chair</a:t>
            </a:r>
            <a:endParaRPr lang="en-US" sz="3600"/>
          </a:p>
        </p:txBody>
      </p:sp>
      <p:sp>
        <p:nvSpPr>
          <p:cNvPr id="7" name="Content Placeholder 2">
            <a:extLst>
              <a:ext uri="{FF2B5EF4-FFF2-40B4-BE49-F238E27FC236}">
                <a16:creationId xmlns:a16="http://schemas.microsoft.com/office/drawing/2014/main" id="{1EED7DFE-13BC-4C4E-8A43-DC63F9B8BAC3}"/>
              </a:ext>
            </a:extLst>
          </p:cNvPr>
          <p:cNvSpPr>
            <a:spLocks noGrp="1"/>
          </p:cNvSpPr>
          <p:nvPr>
            <p:ph sz="quarter" idx="14"/>
          </p:nvPr>
        </p:nvSpPr>
        <p:spPr>
          <a:xfrm>
            <a:off x="5601908" y="864031"/>
            <a:ext cx="4769701" cy="667093"/>
          </a:xfrm>
        </p:spPr>
        <p:txBody>
          <a:bodyPr vert="horz" lIns="91440" tIns="45720" rIns="91440" bIns="45720" rtlCol="0" anchor="t">
            <a:noAutofit/>
          </a:bodyPr>
          <a:lstStyle/>
          <a:p>
            <a:pPr algn="r">
              <a:spcBef>
                <a:spcPts val="0"/>
              </a:spcBef>
            </a:pPr>
            <a:r>
              <a:rPr lang="en-US" sz="2400" spc="0">
                <a:latin typeface="Gentona Medium"/>
              </a:rPr>
              <a:t>Sydney Velasquez (She/Her)</a:t>
            </a:r>
            <a:endParaRPr lang="en-US" sz="1000" spc="0">
              <a:latin typeface="Gentona Medium"/>
            </a:endParaRPr>
          </a:p>
          <a:p>
            <a:pPr algn="r">
              <a:spcBef>
                <a:spcPts val="0"/>
              </a:spcBef>
            </a:pPr>
            <a:r>
              <a:rPr lang="en-US" sz="1400" spc="0">
                <a:latin typeface="Gentona Medium"/>
              </a:rPr>
              <a:t>3rd Year, BMS, </a:t>
            </a:r>
            <a:r>
              <a:rPr lang="en-US" sz="1400" spc="0" err="1">
                <a:latin typeface="Gentona Medium"/>
              </a:rPr>
              <a:t>Immuno</a:t>
            </a:r>
            <a:r>
              <a:rPr lang="en-US" sz="1400" spc="0">
                <a:latin typeface="Gentona Medium"/>
              </a:rPr>
              <a:t>/Micro</a:t>
            </a:r>
          </a:p>
          <a:p>
            <a:endParaRPr lang="en-US"/>
          </a:p>
        </p:txBody>
      </p:sp>
      <p:sp>
        <p:nvSpPr>
          <p:cNvPr id="8" name="Rectangle 7">
            <a:extLst>
              <a:ext uri="{FF2B5EF4-FFF2-40B4-BE49-F238E27FC236}">
                <a16:creationId xmlns:a16="http://schemas.microsoft.com/office/drawing/2014/main" id="{388BF2A3-AB2A-4C11-BF80-C862E4F55A5D}"/>
              </a:ext>
            </a:extLst>
          </p:cNvPr>
          <p:cNvSpPr/>
          <p:nvPr/>
        </p:nvSpPr>
        <p:spPr>
          <a:xfrm>
            <a:off x="10448986" y="245788"/>
            <a:ext cx="1359427" cy="1285336"/>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Enter Photo Here</a:t>
            </a:r>
          </a:p>
        </p:txBody>
      </p:sp>
      <p:sp>
        <p:nvSpPr>
          <p:cNvPr id="9" name="Content Placeholder 3">
            <a:extLst>
              <a:ext uri="{FF2B5EF4-FFF2-40B4-BE49-F238E27FC236}">
                <a16:creationId xmlns:a16="http://schemas.microsoft.com/office/drawing/2014/main" id="{B6482FA8-2B39-41E5-8CDD-959A168A2017}"/>
              </a:ext>
            </a:extLst>
          </p:cNvPr>
          <p:cNvSpPr>
            <a:spLocks noGrp="1"/>
          </p:cNvSpPr>
          <p:nvPr>
            <p:ph sz="quarter" idx="13"/>
          </p:nvPr>
        </p:nvSpPr>
        <p:spPr>
          <a:xfrm>
            <a:off x="4923584" y="2112679"/>
            <a:ext cx="6205116" cy="3067204"/>
          </a:xfrm>
        </p:spPr>
        <p:txBody>
          <a:bodyPr vert="horz" lIns="91440" tIns="45720" rIns="91440" bIns="45720" rtlCol="0" anchor="t">
            <a:noAutofit/>
          </a:bodyPr>
          <a:lstStyle/>
          <a:p>
            <a:pPr marL="0" indent="0">
              <a:spcBef>
                <a:spcPts val="0"/>
              </a:spcBef>
              <a:buNone/>
            </a:pPr>
            <a:r>
              <a:rPr lang="en-US" b="1" u="sng">
                <a:solidFill>
                  <a:schemeClr val="tx1"/>
                </a:solidFill>
                <a:latin typeface="Gentona Book" panose="00000800000000000000"/>
              </a:rPr>
              <a:t>Announcements</a:t>
            </a:r>
            <a:endParaRPr lang="en-US" sz="700" b="1" u="sng">
              <a:solidFill>
                <a:schemeClr val="tx1"/>
              </a:solidFill>
              <a:latin typeface="Gentona Book" panose="00000800000000000000"/>
            </a:endParaRPr>
          </a:p>
          <a:p>
            <a:pPr marL="342900" indent="-342900">
              <a:lnSpc>
                <a:spcPct val="100000"/>
              </a:lnSpc>
              <a:spcBef>
                <a:spcPts val="0"/>
              </a:spcBef>
            </a:pPr>
            <a:r>
              <a:rPr lang="en-US" sz="2000" b="1">
                <a:solidFill>
                  <a:schemeClr val="tx1"/>
                </a:solidFill>
                <a:latin typeface="Gentona Medium"/>
              </a:rPr>
              <a:t>Secretary</a:t>
            </a:r>
            <a:r>
              <a:rPr lang="en-US" sz="2000">
                <a:solidFill>
                  <a:schemeClr val="tx1"/>
                </a:solidFill>
                <a:latin typeface="Gentona Medium"/>
              </a:rPr>
              <a:t>: GBM reminders, Meeting minutes</a:t>
            </a:r>
            <a:endParaRPr lang="en-US" sz="2000">
              <a:solidFill>
                <a:schemeClr val="tx1"/>
              </a:solidFill>
              <a:latin typeface="Gentona Medium" panose="020B0604020202020204" charset="0"/>
            </a:endParaRPr>
          </a:p>
          <a:p>
            <a:pPr marL="342900" indent="-342900">
              <a:lnSpc>
                <a:spcPct val="100000"/>
              </a:lnSpc>
              <a:spcBef>
                <a:spcPts val="0"/>
              </a:spcBef>
            </a:pPr>
            <a:r>
              <a:rPr lang="en-US" sz="2000" b="1">
                <a:solidFill>
                  <a:schemeClr val="tx1"/>
                </a:solidFill>
                <a:latin typeface="Gentona Medium"/>
              </a:rPr>
              <a:t>Social Media</a:t>
            </a:r>
            <a:r>
              <a:rPr lang="en-US" sz="2000">
                <a:solidFill>
                  <a:schemeClr val="tx1"/>
                </a:solidFill>
                <a:latin typeface="Gentona Medium"/>
              </a:rPr>
              <a:t>: Updates and photos on Insta</a:t>
            </a:r>
          </a:p>
          <a:p>
            <a:pPr marL="342900" indent="-342900">
              <a:lnSpc>
                <a:spcPct val="100000"/>
              </a:lnSpc>
              <a:spcBef>
                <a:spcPts val="0"/>
              </a:spcBef>
            </a:pPr>
            <a:endParaRPr lang="en-US" sz="2000">
              <a:solidFill>
                <a:schemeClr val="tx1"/>
              </a:solidFill>
              <a:latin typeface="Gentona Medium"/>
            </a:endParaRPr>
          </a:p>
          <a:p>
            <a:pPr marL="342900" indent="-342900">
              <a:lnSpc>
                <a:spcPct val="100000"/>
              </a:lnSpc>
              <a:spcBef>
                <a:spcPts val="0"/>
              </a:spcBef>
            </a:pPr>
            <a:r>
              <a:rPr lang="en-US" sz="2000">
                <a:solidFill>
                  <a:schemeClr val="tx1"/>
                </a:solidFill>
                <a:latin typeface="Gentona Medium"/>
              </a:rPr>
              <a:t>Win an award?! Publish!? Receive a grant?! Let me know!</a:t>
            </a:r>
            <a:endParaRPr lang="en-US" sz="2000">
              <a:solidFill>
                <a:schemeClr val="tx1"/>
              </a:solidFill>
              <a:latin typeface="Gentona Medium" panose="020B0604020202020204" charset="0"/>
            </a:endParaRPr>
          </a:p>
          <a:p>
            <a:pPr marL="342900" indent="-342900">
              <a:lnSpc>
                <a:spcPct val="100000"/>
              </a:lnSpc>
              <a:spcBef>
                <a:spcPts val="0"/>
              </a:spcBef>
            </a:pPr>
            <a:r>
              <a:rPr lang="en-US" sz="2000">
                <a:solidFill>
                  <a:schemeClr val="tx1"/>
                </a:solidFill>
                <a:latin typeface="Gentona Medium"/>
              </a:rPr>
              <a:t>Officers! Send officer highlight info</a:t>
            </a:r>
          </a:p>
          <a:p>
            <a:pPr marL="342900" indent="-342900">
              <a:lnSpc>
                <a:spcPct val="100000"/>
              </a:lnSpc>
              <a:spcBef>
                <a:spcPts val="0"/>
              </a:spcBef>
            </a:pPr>
            <a:r>
              <a:rPr lang="en-US" sz="2000">
                <a:solidFill>
                  <a:schemeClr val="tx1"/>
                </a:solidFill>
                <a:latin typeface="Gentona Medium"/>
              </a:rPr>
              <a:t>Follow us! Send us photos!</a:t>
            </a:r>
          </a:p>
          <a:p>
            <a:pPr marL="0" indent="0">
              <a:buNone/>
            </a:pPr>
            <a:endParaRPr lang="en-US"/>
          </a:p>
          <a:p>
            <a:pPr marL="0" indent="0">
              <a:buNone/>
            </a:pPr>
            <a:endParaRPr lang="en-US"/>
          </a:p>
        </p:txBody>
      </p:sp>
      <p:sp>
        <p:nvSpPr>
          <p:cNvPr id="10" name="TextBox 9">
            <a:extLst>
              <a:ext uri="{FF2B5EF4-FFF2-40B4-BE49-F238E27FC236}">
                <a16:creationId xmlns:a16="http://schemas.microsoft.com/office/drawing/2014/main" id="{C3391FA3-6739-4B50-B525-68F204CC2D9A}"/>
              </a:ext>
            </a:extLst>
          </p:cNvPr>
          <p:cNvSpPr txBox="1"/>
          <p:nvPr/>
        </p:nvSpPr>
        <p:spPr>
          <a:xfrm>
            <a:off x="4694694" y="5346660"/>
            <a:ext cx="7166591" cy="1415772"/>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Fun Fact!</a:t>
            </a:r>
          </a:p>
          <a:p>
            <a:r>
              <a:rPr lang="en-US" sz="1600">
                <a:solidFill>
                  <a:srgbClr val="FA4616"/>
                </a:solidFill>
                <a:latin typeface="Gentona Medium"/>
              </a:rPr>
              <a:t>Fall is migration season for many bird species! The Artic Tern travels one of the longest distances of any bird and are estimated to travel 1.5 million miles in its 30-year lifespan.</a:t>
            </a:r>
            <a:endParaRPr lang="en-US" sz="1600">
              <a:solidFill>
                <a:srgbClr val="FA4616"/>
              </a:solidFill>
              <a:latin typeface="Gentona Medium" panose="020B0604020202020204" charset="0"/>
            </a:endParaRPr>
          </a:p>
          <a:p>
            <a:endParaRPr lang="en-US"/>
          </a:p>
        </p:txBody>
      </p:sp>
      <p:pic>
        <p:nvPicPr>
          <p:cNvPr id="2" name="Picture 1" descr="A person and dog posing for a picture&#10;&#10;AI-generated content may be incorrect.">
            <a:extLst>
              <a:ext uri="{FF2B5EF4-FFF2-40B4-BE49-F238E27FC236}">
                <a16:creationId xmlns:a16="http://schemas.microsoft.com/office/drawing/2014/main" id="{B2625409-04F2-FD88-EA4C-FB8A428B6D8C}"/>
              </a:ext>
            </a:extLst>
          </p:cNvPr>
          <p:cNvPicPr>
            <a:picLocks noChangeAspect="1"/>
          </p:cNvPicPr>
          <p:nvPr/>
        </p:nvPicPr>
        <p:blipFill>
          <a:blip r:embed="rId3"/>
          <a:srcRect l="14" t="-1111" r="8729" b="7929"/>
          <a:stretch>
            <a:fillRect/>
          </a:stretch>
        </p:blipFill>
        <p:spPr>
          <a:xfrm rot="16200000">
            <a:off x="10141275" y="350017"/>
            <a:ext cx="2168636" cy="1603612"/>
          </a:xfrm>
          <a:prstGeom prst="rect">
            <a:avLst/>
          </a:prstGeom>
        </p:spPr>
      </p:pic>
      <p:pic>
        <p:nvPicPr>
          <p:cNvPr id="3" name="Picture 2" descr="A qr code with black squares&#10;&#10;AI-generated content may be incorrect.">
            <a:extLst>
              <a:ext uri="{FF2B5EF4-FFF2-40B4-BE49-F238E27FC236}">
                <a16:creationId xmlns:a16="http://schemas.microsoft.com/office/drawing/2014/main" id="{913529A6-42D7-7C58-028A-F4612A4E7587}"/>
              </a:ext>
            </a:extLst>
          </p:cNvPr>
          <p:cNvPicPr>
            <a:picLocks noChangeAspect="1"/>
          </p:cNvPicPr>
          <p:nvPr/>
        </p:nvPicPr>
        <p:blipFill>
          <a:blip r:embed="rId4"/>
          <a:stretch>
            <a:fillRect/>
          </a:stretch>
        </p:blipFill>
        <p:spPr>
          <a:xfrm>
            <a:off x="1130084" y="4210372"/>
            <a:ext cx="1937289" cy="1937289"/>
          </a:xfrm>
          <a:prstGeom prst="rect">
            <a:avLst/>
          </a:prstGeom>
        </p:spPr>
      </p:pic>
      <p:sp>
        <p:nvSpPr>
          <p:cNvPr id="4" name="TextBox 3">
            <a:extLst>
              <a:ext uri="{FF2B5EF4-FFF2-40B4-BE49-F238E27FC236}">
                <a16:creationId xmlns:a16="http://schemas.microsoft.com/office/drawing/2014/main" id="{F6CE653F-A91A-3707-104E-39907FD49FB8}"/>
              </a:ext>
            </a:extLst>
          </p:cNvPr>
          <p:cNvSpPr txBox="1"/>
          <p:nvPr/>
        </p:nvSpPr>
        <p:spPr>
          <a:xfrm>
            <a:off x="1128240" y="3845670"/>
            <a:ext cx="23222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Follow us on Insta!</a:t>
            </a:r>
          </a:p>
        </p:txBody>
      </p:sp>
      <p:pic>
        <p:nvPicPr>
          <p:cNvPr id="12" name="Picture 11" descr="A group of women standing in front of a table with a blue tablecloth&#10;&#10;AI-generated content may be incorrect.">
            <a:extLst>
              <a:ext uri="{FF2B5EF4-FFF2-40B4-BE49-F238E27FC236}">
                <a16:creationId xmlns:a16="http://schemas.microsoft.com/office/drawing/2014/main" id="{80748AAE-3DA2-DABC-B649-6F888ABB22E7}"/>
              </a:ext>
            </a:extLst>
          </p:cNvPr>
          <p:cNvPicPr>
            <a:picLocks noChangeAspect="1"/>
          </p:cNvPicPr>
          <p:nvPr/>
        </p:nvPicPr>
        <p:blipFill>
          <a:blip r:embed="rId5"/>
          <a:stretch>
            <a:fillRect/>
          </a:stretch>
        </p:blipFill>
        <p:spPr>
          <a:xfrm>
            <a:off x="-1" y="-1"/>
            <a:ext cx="4223289" cy="3202984"/>
          </a:xfrm>
          <a:prstGeom prst="rect">
            <a:avLst/>
          </a:prstGeom>
        </p:spPr>
      </p:pic>
    </p:spTree>
    <p:extLst>
      <p:ext uri="{BB962C8B-B14F-4D97-AF65-F5344CB8AC3E}">
        <p14:creationId xmlns:p14="http://schemas.microsoft.com/office/powerpoint/2010/main" val="1888757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EF5D-FB13-7212-0E81-7D6403560444}"/>
              </a:ext>
            </a:extLst>
          </p:cNvPr>
          <p:cNvSpPr>
            <a:spLocks noGrp="1"/>
          </p:cNvSpPr>
          <p:nvPr>
            <p:ph type="title"/>
          </p:nvPr>
        </p:nvSpPr>
        <p:spPr>
          <a:xfrm>
            <a:off x="1600012" y="233669"/>
            <a:ext cx="4682893" cy="484317"/>
          </a:xfrm>
        </p:spPr>
        <p:txBody>
          <a:bodyPr>
            <a:noAutofit/>
          </a:bodyPr>
          <a:lstStyle/>
          <a:p>
            <a:r>
              <a:rPr lang="en-US" sz="3600">
                <a:latin typeface="Gentona Book"/>
              </a:rPr>
              <a:t>Social Chair</a:t>
            </a:r>
            <a:endParaRPr lang="en-US"/>
          </a:p>
        </p:txBody>
      </p:sp>
      <p:pic>
        <p:nvPicPr>
          <p:cNvPr id="5" name="Picture 2" descr="White U-F College of Medicine logo.">
            <a:extLst>
              <a:ext uri="{FF2B5EF4-FFF2-40B4-BE49-F238E27FC236}">
                <a16:creationId xmlns:a16="http://schemas.microsoft.com/office/drawing/2014/main" id="{A4AC29EB-ADC9-D063-1F3A-891C9DA3A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247" y="6345834"/>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E79A2CC-C056-42DC-A22B-9C88675663D4}"/>
              </a:ext>
            </a:extLst>
          </p:cNvPr>
          <p:cNvSpPr txBox="1"/>
          <p:nvPr/>
        </p:nvSpPr>
        <p:spPr>
          <a:xfrm>
            <a:off x="89001" y="5782135"/>
            <a:ext cx="7532473" cy="1015663"/>
          </a:xfrm>
          <a:prstGeom prst="rect">
            <a:avLst/>
          </a:prstGeom>
          <a:noFill/>
          <a:ln>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A4616"/>
                </a:solidFill>
                <a:effectLst/>
                <a:uLnTx/>
                <a:uFillTx/>
                <a:latin typeface="Gentona Book"/>
                <a:ea typeface="+mn-ea"/>
                <a:cs typeface="+mn-cs"/>
              </a:rPr>
              <a:t>Fun Fact!</a:t>
            </a:r>
          </a:p>
          <a:p>
            <a:r>
              <a:rPr lang="en-US" sz="1400">
                <a:solidFill>
                  <a:srgbClr val="FA4616"/>
                </a:solidFill>
                <a:latin typeface="Aptos" panose="020B0004020202020204"/>
                <a:ea typeface="+mn-lt"/>
                <a:cs typeface="+mn-lt"/>
              </a:rPr>
              <a:t>On this day in 1993, the first Power Rangers episode </a:t>
            </a:r>
            <a:r>
              <a:rPr lang="en-US" sz="1400">
                <a:solidFill>
                  <a:srgbClr val="FA4616"/>
                </a:solidFill>
                <a:ea typeface="+mn-lt"/>
                <a:cs typeface="+mn-lt"/>
              </a:rPr>
              <a:t>"The Day of the </a:t>
            </a:r>
          </a:p>
          <a:p>
            <a:r>
              <a:rPr lang="en-US" sz="1400">
                <a:solidFill>
                  <a:srgbClr val="FA4616"/>
                </a:solidFill>
                <a:ea typeface="+mn-lt"/>
                <a:cs typeface="+mn-lt"/>
              </a:rPr>
              <a:t>Dumpster” </a:t>
            </a:r>
            <a:r>
              <a:rPr lang="en-US" sz="1400">
                <a:solidFill>
                  <a:srgbClr val="FA4616"/>
                </a:solidFill>
                <a:latin typeface="Aptos" panose="020B0004020202020204"/>
                <a:ea typeface="+mn-lt"/>
                <a:cs typeface="+mn-lt"/>
              </a:rPr>
              <a:t>debuted; in 2018 National Power Rangers Day was </a:t>
            </a:r>
          </a:p>
          <a:p>
            <a:r>
              <a:rPr lang="en-US" sz="1400">
                <a:solidFill>
                  <a:srgbClr val="FA4616"/>
                </a:solidFill>
                <a:latin typeface="Aptos" panose="020B0004020202020204"/>
                <a:ea typeface="+mn-lt"/>
                <a:cs typeface="+mn-lt"/>
              </a:rPr>
              <a:t>formed and has since been celebrated every year on August 28</a:t>
            </a:r>
            <a:r>
              <a:rPr lang="en-US" sz="1400" baseline="30000">
                <a:solidFill>
                  <a:srgbClr val="FA4616"/>
                </a:solidFill>
                <a:latin typeface="Aptos" panose="020B0004020202020204"/>
                <a:ea typeface="+mn-lt"/>
                <a:cs typeface="+mn-lt"/>
              </a:rPr>
              <a:t>th</a:t>
            </a:r>
            <a:r>
              <a:rPr lang="en-US" sz="1400">
                <a:solidFill>
                  <a:srgbClr val="FA4616"/>
                </a:solidFill>
                <a:latin typeface="Aptos" panose="020B0004020202020204"/>
                <a:ea typeface="+mn-lt"/>
                <a:cs typeface="+mn-lt"/>
              </a:rPr>
              <a:t>.</a:t>
            </a:r>
          </a:p>
        </p:txBody>
      </p:sp>
      <p:sp>
        <p:nvSpPr>
          <p:cNvPr id="15" name="Content Placeholder 2">
            <a:extLst>
              <a:ext uri="{FF2B5EF4-FFF2-40B4-BE49-F238E27FC236}">
                <a16:creationId xmlns:a16="http://schemas.microsoft.com/office/drawing/2014/main" id="{D810DC60-FF23-8837-8389-0DC79C7F7BBA}"/>
              </a:ext>
            </a:extLst>
          </p:cNvPr>
          <p:cNvSpPr txBox="1">
            <a:spLocks/>
          </p:cNvSpPr>
          <p:nvPr/>
        </p:nvSpPr>
        <p:spPr>
          <a:xfrm>
            <a:off x="1597376" y="799596"/>
            <a:ext cx="5316547" cy="667093"/>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400" spc="0">
                <a:latin typeface="Segoe UI"/>
                <a:cs typeface="Segoe UI"/>
              </a:rPr>
              <a:t>Maya Basic</a:t>
            </a:r>
            <a:r>
              <a:rPr kumimoji="0" lang="en-US" sz="2400" b="0" i="0" u="none" strike="noStrike" kern="1200" cap="none" spc="0" normalizeH="0" baseline="0" noProof="0">
                <a:ln>
                  <a:noFill/>
                </a:ln>
                <a:solidFill>
                  <a:srgbClr val="002856"/>
                </a:solidFill>
                <a:effectLst/>
                <a:uLnTx/>
                <a:uFillTx/>
                <a:latin typeface="Segoe UI"/>
                <a:ea typeface="+mn-ea"/>
                <a:cs typeface="Segoe UI"/>
              </a:rPr>
              <a:t> (She/Her)</a:t>
            </a:r>
            <a:endParaRPr kumimoji="0" lang="en-US" sz="1867" b="0" i="0" u="none" strike="noStrike" kern="1200" cap="none" spc="400" normalizeH="0" baseline="0" noProof="0">
              <a:ln>
                <a:noFill/>
              </a:ln>
              <a:solidFill>
                <a:srgbClr val="002856"/>
              </a:solidFill>
              <a:effectLst/>
              <a:uLnTx/>
              <a:uFillTx/>
              <a:latin typeface="Gentona Medium" pitchFamily="2" charset="77"/>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400" spc="0">
                <a:latin typeface="Segoe UI"/>
                <a:cs typeface="Segoe UI"/>
              </a:rPr>
              <a:t>2</a:t>
            </a:r>
            <a:r>
              <a:rPr lang="en-US" sz="1400" spc="0" baseline="30000">
                <a:latin typeface="Segoe UI"/>
                <a:cs typeface="Segoe UI"/>
              </a:rPr>
              <a:t>nd</a:t>
            </a:r>
            <a:r>
              <a:rPr kumimoji="0" lang="en-US" sz="1400" b="0" i="0" u="none" strike="noStrike" kern="1200" cap="none" spc="0" normalizeH="0" baseline="0" noProof="0">
                <a:ln>
                  <a:noFill/>
                </a:ln>
                <a:solidFill>
                  <a:srgbClr val="002856"/>
                </a:solidFill>
                <a:effectLst/>
                <a:uLnTx/>
                <a:uFillTx/>
                <a:latin typeface="Segoe UI"/>
                <a:ea typeface="+mn-ea"/>
                <a:cs typeface="Segoe UI"/>
              </a:rPr>
              <a:t> Year, </a:t>
            </a:r>
            <a:r>
              <a:rPr lang="en-US" sz="1400" spc="0">
                <a:latin typeface="Segoe UI"/>
                <a:cs typeface="Segoe UI"/>
              </a:rPr>
              <a:t>BMS, </a:t>
            </a:r>
            <a:r>
              <a:rPr lang="en-US" sz="1400" spc="0" err="1">
                <a:latin typeface="Segoe UI"/>
                <a:cs typeface="Segoe UI"/>
              </a:rPr>
              <a:t>Immuno</a:t>
            </a:r>
            <a:r>
              <a:rPr lang="en-US" sz="1400" spc="0">
                <a:latin typeface="Segoe UI"/>
                <a:cs typeface="Segoe UI"/>
              </a:rPr>
              <a:t>/Micro</a:t>
            </a:r>
            <a:endParaRPr kumimoji="0" lang="en-US" sz="1400" b="0" i="0" u="none" strike="noStrike" kern="1200" cap="none" spc="0" normalizeH="0" baseline="0" noProof="0">
              <a:ln>
                <a:noFill/>
              </a:ln>
              <a:solidFill>
                <a:srgbClr val="002856"/>
              </a:solidFill>
              <a:effectLst/>
              <a:uLnTx/>
              <a:uFillTx/>
              <a:latin typeface="Segoe UI"/>
              <a:ea typeface="+mn-ea"/>
              <a:cs typeface="Segoe UI"/>
            </a:endParaRPr>
          </a:p>
          <a:p>
            <a:pPr marL="0" marR="0" lvl="0" indent="0" algn="r"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2856"/>
              </a:solidFill>
              <a:effectLst/>
              <a:uLnTx/>
              <a:uFillTx/>
              <a:latin typeface="Gentona Medium"/>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67" b="0" i="0" u="none" strike="noStrike" kern="1200" cap="none" spc="400" normalizeH="0" baseline="0" noProof="0">
              <a:ln>
                <a:noFill/>
              </a:ln>
              <a:solidFill>
                <a:srgbClr val="002856"/>
              </a:solidFill>
              <a:effectLst/>
              <a:uLnTx/>
              <a:uFillTx/>
              <a:latin typeface="Gentona Medium" pitchFamily="2" charset="77"/>
              <a:ea typeface="+mn-ea"/>
              <a:cs typeface="+mn-cs"/>
            </a:endParaRPr>
          </a:p>
        </p:txBody>
      </p:sp>
      <p:sp>
        <p:nvSpPr>
          <p:cNvPr id="8" name="Rectangle 7">
            <a:extLst>
              <a:ext uri="{FF2B5EF4-FFF2-40B4-BE49-F238E27FC236}">
                <a16:creationId xmlns:a16="http://schemas.microsoft.com/office/drawing/2014/main" id="{02B560E7-012C-A056-874B-A68593300BAF}"/>
              </a:ext>
            </a:extLst>
          </p:cNvPr>
          <p:cNvSpPr/>
          <p:nvPr/>
        </p:nvSpPr>
        <p:spPr>
          <a:xfrm>
            <a:off x="171450" y="57149"/>
            <a:ext cx="1405719" cy="1407633"/>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 name="Content Placeholder 3">
            <a:extLst>
              <a:ext uri="{FF2B5EF4-FFF2-40B4-BE49-F238E27FC236}">
                <a16:creationId xmlns:a16="http://schemas.microsoft.com/office/drawing/2014/main" id="{2C6E70FF-738C-01AE-680F-8018A508E708}"/>
              </a:ext>
            </a:extLst>
          </p:cNvPr>
          <p:cNvSpPr txBox="1">
            <a:spLocks/>
          </p:cNvSpPr>
          <p:nvPr/>
        </p:nvSpPr>
        <p:spPr>
          <a:xfrm>
            <a:off x="540986" y="1621741"/>
            <a:ext cx="6800943" cy="3067204"/>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333B3E"/>
                </a:solidFill>
                <a:latin typeface="Gentona Book"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b="0" i="0" kern="1200">
                <a:solidFill>
                  <a:srgbClr val="333B3E"/>
                </a:solidFill>
                <a:latin typeface="Gentona Book"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rgbClr val="333B3E"/>
                </a:solidFill>
                <a:latin typeface="Gentona Book"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rgbClr val="333B3E"/>
                </a:solidFill>
                <a:latin typeface="Gentona Book"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sng" strike="noStrike" kern="1200" cap="none" spc="0" normalizeH="0" baseline="0" noProof="0">
                <a:ln>
                  <a:noFill/>
                </a:ln>
                <a:solidFill>
                  <a:prstClr val="black"/>
                </a:solidFill>
                <a:effectLst/>
                <a:uLnTx/>
                <a:uFillTx/>
                <a:latin typeface="Gentona Book" panose="00000800000000000000"/>
                <a:ea typeface="+mn-ea"/>
                <a:cs typeface="+mn-cs"/>
              </a:rPr>
              <a:t>Announcements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Gentona Medium"/>
              </a:rPr>
              <a:t>Look out for future emails!!</a:t>
            </a:r>
            <a:endParaRPr lang="en-US" sz="1600" b="0" i="0" u="none" strike="noStrike" kern="1200" cap="none" spc="0" normalizeH="0" baseline="0" noProof="0">
              <a:ln>
                <a:noFill/>
              </a:ln>
              <a:solidFill>
                <a:prstClr val="black"/>
              </a:solidFill>
              <a:effectLst/>
              <a:uLnTx/>
              <a:uFillTx/>
              <a:latin typeface="Gentona Medium"/>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srgbClr val="0021A5"/>
                </a:solidFill>
                <a:latin typeface="Gentona Medium" panose="020B0604020202020204"/>
                <a:ea typeface="+mj-ea"/>
                <a:cs typeface="+mj-cs"/>
              </a:rPr>
              <a:t>Thursday Sept. 11</a:t>
            </a:r>
            <a:r>
              <a:rPr lang="en-US" sz="1600" b="1" baseline="30000">
                <a:solidFill>
                  <a:srgbClr val="0021A5"/>
                </a:solidFill>
                <a:latin typeface="Gentona Medium" panose="020B0604020202020204"/>
                <a:ea typeface="+mj-ea"/>
                <a:cs typeface="+mj-cs"/>
              </a:rPr>
              <a:t>th</a:t>
            </a:r>
            <a:r>
              <a:rPr lang="en-US" sz="1600" b="1">
                <a:solidFill>
                  <a:srgbClr val="0021A5"/>
                </a:solidFill>
                <a:latin typeface="Gentona Medium" panose="020B0604020202020204"/>
                <a:ea typeface="+mj-ea"/>
                <a:cs typeface="+mj-cs"/>
              </a:rPr>
              <a:t> @ 6pm </a:t>
            </a:r>
            <a:r>
              <a:rPr kumimoji="0" lang="en-US" sz="1600" b="0" i="0" u="none" strike="noStrike" kern="1200" cap="none" spc="0" normalizeH="0" baseline="0" noProof="0">
                <a:ln>
                  <a:noFill/>
                </a:ln>
                <a:solidFill>
                  <a:prstClr val="black"/>
                </a:solidFill>
                <a:effectLst/>
                <a:uLnTx/>
                <a:uFillTx/>
                <a:latin typeface="Gentona Medium"/>
              </a:rPr>
              <a:t>– Harn Museum After Dark: French Modern Exhibition (Monet, Matisse &amp; more!)</a:t>
            </a:r>
            <a:endParaRPr lang="en-US" sz="1600" b="0" i="0" u="none" strike="noStrike" kern="1200" cap="none" spc="0" normalizeH="0" baseline="0" noProof="0">
              <a:ln>
                <a:noFill/>
              </a:ln>
              <a:solidFill>
                <a:prstClr val="black"/>
              </a:solidFill>
              <a:effectLst/>
              <a:uLnTx/>
              <a:uFillTx/>
              <a:latin typeface="Gentona Medium"/>
            </a:endParaRPr>
          </a:p>
          <a:p>
            <a:pPr marL="342900" indent="-342900" defTabSz="914400">
              <a:lnSpc>
                <a:spcPct val="100000"/>
              </a:lnSpc>
              <a:spcBef>
                <a:spcPts val="0"/>
              </a:spcBef>
              <a:defRPr/>
            </a:pPr>
            <a:r>
              <a:rPr lang="en-US" sz="1600" b="1">
                <a:solidFill>
                  <a:srgbClr val="0021A5"/>
                </a:solidFill>
                <a:latin typeface="Gentona Medium" panose="020B0604020202020204"/>
              </a:rPr>
              <a:t>Friday Sept. 19</a:t>
            </a:r>
            <a:r>
              <a:rPr lang="en-US" sz="1600" b="1" baseline="30000">
                <a:solidFill>
                  <a:srgbClr val="0021A5"/>
                </a:solidFill>
                <a:latin typeface="Gentona Medium" panose="020B0604020202020204"/>
              </a:rPr>
              <a:t>th</a:t>
            </a:r>
            <a:r>
              <a:rPr lang="en-US" sz="1600" b="1">
                <a:solidFill>
                  <a:srgbClr val="0021A5"/>
                </a:solidFill>
                <a:latin typeface="Gentona Medium" panose="020B0604020202020204"/>
              </a:rPr>
              <a:t> @ 6pm </a:t>
            </a:r>
            <a:r>
              <a:rPr lang="en-US" sz="1600">
                <a:solidFill>
                  <a:prstClr val="black"/>
                </a:solidFill>
                <a:latin typeface="Gentona Medium"/>
              </a:rPr>
              <a:t>– 1</a:t>
            </a:r>
            <a:r>
              <a:rPr lang="en-US" sz="1600" baseline="30000">
                <a:solidFill>
                  <a:prstClr val="black"/>
                </a:solidFill>
                <a:latin typeface="Gentona Medium"/>
              </a:rPr>
              <a:t>st</a:t>
            </a:r>
            <a:r>
              <a:rPr lang="en-US" sz="1600">
                <a:solidFill>
                  <a:prstClr val="black"/>
                </a:solidFill>
                <a:latin typeface="Gentona Medium"/>
              </a:rPr>
              <a:t> happy hour! Google Poll will be sent out for location</a:t>
            </a:r>
          </a:p>
          <a:p>
            <a:pPr marL="0" indent="0" defTabSz="914400">
              <a:lnSpc>
                <a:spcPct val="100000"/>
              </a:lnSpc>
              <a:spcBef>
                <a:spcPts val="0"/>
              </a:spcBef>
              <a:buNone/>
              <a:defRPr/>
            </a:pPr>
            <a:endParaRPr lang="en-US" sz="1800">
              <a:solidFill>
                <a:prstClr val="black"/>
              </a:solidFill>
              <a:latin typeface="Gentona Medium" panose="020B0604020202020204" charset="0"/>
            </a:endParaRPr>
          </a:p>
          <a:p>
            <a:pPr marL="0" marR="0" lvl="0" indent="0" defTabSz="914400" rtl="0" eaLnBrk="1" fontAlgn="auto" latinLnBrk="0" hangingPunct="1">
              <a:lnSpc>
                <a:spcPct val="100000"/>
              </a:lnSpc>
              <a:spcBef>
                <a:spcPts val="0"/>
              </a:spcBef>
              <a:spcAft>
                <a:spcPts val="0"/>
              </a:spcAft>
              <a:buClrTx/>
              <a:buSzTx/>
              <a:buNone/>
              <a:tabLst/>
              <a:defRPr/>
            </a:pPr>
            <a:r>
              <a:rPr kumimoji="0" lang="en-US" sz="1800" b="1" i="0" u="none" strike="noStrike" kern="1200" cap="none" spc="0" normalizeH="0" baseline="0" noProof="0">
                <a:ln>
                  <a:noFill/>
                </a:ln>
                <a:solidFill>
                  <a:prstClr val="black"/>
                </a:solidFill>
                <a:effectLst/>
                <a:uLnTx/>
                <a:uFillTx/>
                <a:latin typeface="Gentona Medium"/>
              </a:rPr>
              <a:t>Things going on in Gainesville:</a:t>
            </a:r>
            <a:endParaRPr lang="en-US" sz="1800" b="1" i="0" u="none" strike="noStrike" kern="1200" cap="none" spc="0" normalizeH="0" baseline="0" noProof="0">
              <a:ln>
                <a:noFill/>
              </a:ln>
              <a:solidFill>
                <a:prstClr val="black"/>
              </a:solidFill>
              <a:effectLst/>
              <a:uLnTx/>
              <a:uFillTx/>
              <a:latin typeface="Gentona Medium"/>
            </a:endParaRPr>
          </a:p>
          <a:p>
            <a:pPr marL="227965" indent="-227965" defTabSz="914400">
              <a:lnSpc>
                <a:spcPct val="100000"/>
              </a:lnSpc>
              <a:spcBef>
                <a:spcPts val="0"/>
              </a:spcBef>
            </a:pPr>
            <a:r>
              <a:rPr kumimoji="0" lang="en-US" sz="1600" b="1" i="0" u="none" strike="noStrike" kern="1200" cap="none" spc="0" normalizeH="0" baseline="0" noProof="0">
                <a:ln>
                  <a:noFill/>
                </a:ln>
                <a:solidFill>
                  <a:srgbClr val="0021A5"/>
                </a:solidFill>
                <a:effectLst/>
                <a:uLnTx/>
                <a:uFillTx/>
                <a:latin typeface="Gentona Medium" panose="020B0604020202020204"/>
                <a:ea typeface="+mn-ea"/>
                <a:cs typeface="+mn-cs"/>
              </a:rPr>
              <a:t>Now thru Sept. 26</a:t>
            </a:r>
            <a:r>
              <a:rPr kumimoji="0" lang="en-US" sz="1600" b="1" i="0" u="none" strike="noStrike" kern="1200" cap="none" spc="0" normalizeH="0" baseline="30000" noProof="0">
                <a:ln>
                  <a:noFill/>
                </a:ln>
                <a:solidFill>
                  <a:srgbClr val="0021A5"/>
                </a:solidFill>
                <a:effectLst/>
                <a:uLnTx/>
                <a:uFillTx/>
                <a:latin typeface="Gentona Medium" panose="020B0604020202020204"/>
                <a:ea typeface="+mn-ea"/>
                <a:cs typeface="+mn-cs"/>
              </a:rPr>
              <a:t>th</a:t>
            </a:r>
            <a:r>
              <a:rPr lang="en-US" sz="1600" b="1">
                <a:solidFill>
                  <a:srgbClr val="0021A5"/>
                </a:solidFill>
                <a:latin typeface="Gentona Medium" panose="020B0604020202020204"/>
              </a:rPr>
              <a:t> </a:t>
            </a:r>
            <a:r>
              <a:rPr lang="en-US" sz="1600">
                <a:solidFill>
                  <a:schemeClr val="tx1"/>
                </a:solidFill>
                <a:latin typeface="Gentona Medium" panose="020B0604020202020204"/>
              </a:rPr>
              <a:t>– Free Fridays Concert Series @ Bo Didley Plaza 7-9pm. </a:t>
            </a:r>
          </a:p>
          <a:p>
            <a:pPr marL="227965" indent="-227965" defTabSz="914400">
              <a:lnSpc>
                <a:spcPct val="100000"/>
              </a:lnSpc>
              <a:spcBef>
                <a:spcPts val="0"/>
              </a:spcBef>
            </a:pPr>
            <a:r>
              <a:rPr lang="en-US" sz="1600" b="1">
                <a:solidFill>
                  <a:srgbClr val="0021A5"/>
                </a:solidFill>
                <a:latin typeface="Gentona Medium" panose="020B0604020202020204"/>
              </a:rPr>
              <a:t>Saturday Sept. 13</a:t>
            </a:r>
            <a:r>
              <a:rPr lang="en-US" sz="1600" b="1" baseline="30000">
                <a:solidFill>
                  <a:srgbClr val="0021A5"/>
                </a:solidFill>
                <a:latin typeface="Gentona Medium" panose="020B0604020202020204"/>
              </a:rPr>
              <a:t>th</a:t>
            </a:r>
            <a:r>
              <a:rPr lang="en-US" sz="1600" b="1" baseline="30000">
                <a:solidFill>
                  <a:schemeClr val="tx1"/>
                </a:solidFill>
                <a:latin typeface="Gentona Medium" panose="020B0604020202020204"/>
              </a:rPr>
              <a:t> </a:t>
            </a:r>
          </a:p>
          <a:p>
            <a:pPr marL="685165" lvl="1" indent="-227965" defTabSz="914400">
              <a:lnSpc>
                <a:spcPct val="100000"/>
              </a:lnSpc>
              <a:spcBef>
                <a:spcPts val="0"/>
              </a:spcBef>
            </a:pPr>
            <a:r>
              <a:rPr lang="en-US" sz="1400">
                <a:solidFill>
                  <a:schemeClr val="tx1"/>
                </a:solidFill>
                <a:latin typeface="Gentona Medium" panose="020B0604020202020204"/>
              </a:rPr>
              <a:t>Brazil Fest Gainesville 2025 @ Heartwood Soundstage 3-8pm</a:t>
            </a:r>
          </a:p>
          <a:p>
            <a:pPr marL="685165" lvl="1" indent="-227965" defTabSz="914400">
              <a:lnSpc>
                <a:spcPct val="100000"/>
              </a:lnSpc>
              <a:spcBef>
                <a:spcPts val="0"/>
              </a:spcBef>
            </a:pPr>
            <a:r>
              <a:rPr lang="en-US" sz="1400">
                <a:solidFill>
                  <a:schemeClr val="tx1"/>
                </a:solidFill>
                <a:latin typeface="Gentona Medium" panose="020B0604020202020204"/>
              </a:rPr>
              <a:t>Shrek movie night @ Bo Didley Plaza 8pm</a:t>
            </a:r>
            <a:endParaRPr lang="en-US" sz="1600">
              <a:solidFill>
                <a:schemeClr val="tx1"/>
              </a:solidFill>
              <a:latin typeface="Gentona Medium" panose="020B0604020202020204"/>
            </a:endParaRPr>
          </a:p>
          <a:p>
            <a:pPr marL="227965" indent="-227965" defTabSz="914400">
              <a:lnSpc>
                <a:spcPct val="100000"/>
              </a:lnSpc>
              <a:spcBef>
                <a:spcPts val="0"/>
              </a:spcBef>
            </a:pPr>
            <a:r>
              <a:rPr lang="en-US" sz="1600" b="1">
                <a:solidFill>
                  <a:srgbClr val="0021A5"/>
                </a:solidFill>
                <a:latin typeface="Gentona Medium" panose="020B0604020202020204"/>
              </a:rPr>
              <a:t>Saturday mornings </a:t>
            </a:r>
            <a:r>
              <a:rPr lang="en-US" sz="1600">
                <a:solidFill>
                  <a:schemeClr val="tx1"/>
                </a:solidFill>
                <a:latin typeface="Gentona Medium" panose="020B0604020202020204"/>
              </a:rPr>
              <a:t>– Farmers markets (Alachua County, Haile Village, Waldo)</a:t>
            </a:r>
          </a:p>
          <a:p>
            <a:pPr marL="227965" indent="-227965" defTabSz="914400">
              <a:lnSpc>
                <a:spcPct val="100000"/>
              </a:lnSpc>
              <a:spcBef>
                <a:spcPts val="0"/>
              </a:spcBef>
            </a:pPr>
            <a:r>
              <a:rPr lang="en-US" sz="1600" b="0" i="0" u="none" strike="noStrike">
                <a:solidFill>
                  <a:srgbClr val="FA4716"/>
                </a:solidFill>
                <a:effectLst/>
                <a:latin typeface="Gentona Medium" panose="020B0604020202020204"/>
              </a:rPr>
              <a:t>VisitGainesville.com has a great guide for all things happening in town!</a:t>
            </a:r>
            <a:r>
              <a:rPr lang="en-US" sz="1600" b="0" i="0">
                <a:solidFill>
                  <a:srgbClr val="000000"/>
                </a:solidFill>
                <a:effectLst/>
                <a:latin typeface="Gentona Medium" panose="020B0604020202020204"/>
              </a:rPr>
              <a:t>​</a:t>
            </a:r>
            <a:endParaRPr lang="en-US" sz="1200" b="0" i="0">
              <a:solidFill>
                <a:srgbClr val="000000"/>
              </a:solidFill>
              <a:effectLst/>
              <a:latin typeface="Arial" panose="020B0604020202020204" pitchFamily="34" charset="0"/>
              <a:cs typeface="Arial" panose="020B0604020202020204" pitchFamily="34" charset="0"/>
            </a:endParaRPr>
          </a:p>
          <a:p>
            <a:pPr marL="0" indent="0" algn="ctr" defTabSz="914400">
              <a:lnSpc>
                <a:spcPct val="100000"/>
              </a:lnSpc>
              <a:spcBef>
                <a:spcPts val="0"/>
              </a:spcBef>
              <a:buNone/>
            </a:pPr>
            <a:r>
              <a:rPr lang="en-US" sz="1600">
                <a:solidFill>
                  <a:srgbClr val="0021A5"/>
                </a:solidFill>
                <a:latin typeface="Gentona Medium" panose="020B0604020202020204"/>
              </a:rPr>
              <a:t>Reach out for any questions or comments! mbasic@ufl.edu</a:t>
            </a:r>
            <a:endParaRPr lang="en-US"/>
          </a:p>
          <a:p>
            <a:pPr marL="227965" indent="-227965" defTabSz="914400">
              <a:lnSpc>
                <a:spcPct val="100000"/>
              </a:lnSpc>
              <a:spcBef>
                <a:spcPts val="0"/>
              </a:spcBef>
            </a:pPr>
            <a:endParaRPr lang="en-US" sz="1600">
              <a:solidFill>
                <a:schemeClr val="tx1"/>
              </a:solidFill>
              <a:latin typeface="Gentona Medium" panose="020B0604020202020204"/>
            </a:endParaRPr>
          </a:p>
          <a:p>
            <a:pPr marL="227965" indent="-227965" defTabSz="914400">
              <a:lnSpc>
                <a:spcPct val="100000"/>
              </a:lnSpc>
              <a:spcBef>
                <a:spcPts val="0"/>
              </a:spcBef>
            </a:pPr>
            <a:endParaRPr lang="en-US" sz="1600">
              <a:solidFill>
                <a:schemeClr val="tx1"/>
              </a:solidFill>
              <a:latin typeface="Gentona Medium" panose="020B0604020202020204"/>
            </a:endParaRPr>
          </a:p>
          <a:p>
            <a:pPr marL="227965" indent="-227965" defTabSz="914400">
              <a:lnSpc>
                <a:spcPct val="100000"/>
              </a:lnSpc>
              <a:spcBef>
                <a:spcPts val="0"/>
              </a:spcBef>
            </a:pPr>
            <a:endParaRPr lang="en-US" sz="1800" b="0" i="0" u="none" strike="noStrike" kern="1200" cap="none" spc="0" normalizeH="0" baseline="0" noProof="0">
              <a:ln>
                <a:noFill/>
              </a:ln>
              <a:solidFill>
                <a:prstClr val="black"/>
              </a:solidFill>
              <a:effectLst/>
              <a:uLnTx/>
              <a:uFillTx/>
              <a:latin typeface="Gentona Medium" panose="020B0604020202020204" charset="0"/>
            </a:endParaRPr>
          </a:p>
          <a:p>
            <a:pPr marL="0" marR="0" lvl="0" indent="0"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333B3E"/>
              </a:solidFill>
              <a:effectLst/>
              <a:uLnTx/>
              <a:uFillTx/>
              <a:latin typeface="Gentona Book" pitchFamily="2" charset="77"/>
              <a:ea typeface="+mn-ea"/>
              <a:cs typeface="+mn-cs"/>
            </a:endParaRPr>
          </a:p>
          <a:p>
            <a:pPr marL="0" marR="0" lvl="0" indent="0"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333B3E"/>
              </a:solidFill>
              <a:effectLst/>
              <a:uLnTx/>
              <a:uFillTx/>
              <a:latin typeface="Gentona Book" pitchFamily="2" charset="77"/>
              <a:ea typeface="+mn-ea"/>
              <a:cs typeface="+mn-cs"/>
            </a:endParaRPr>
          </a:p>
        </p:txBody>
      </p:sp>
      <p:pic>
        <p:nvPicPr>
          <p:cNvPr id="4" name="Picture 3" descr="A person smiling at the camera&#10;&#10;AI-generated content may be incorrect.">
            <a:extLst>
              <a:ext uri="{FF2B5EF4-FFF2-40B4-BE49-F238E27FC236}">
                <a16:creationId xmlns:a16="http://schemas.microsoft.com/office/drawing/2014/main" id="{5223C6C5-AF5A-3132-F6D9-B313D5661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07" y="127863"/>
            <a:ext cx="1266203" cy="1266203"/>
          </a:xfrm>
          <a:prstGeom prst="rect">
            <a:avLst/>
          </a:prstGeom>
        </p:spPr>
      </p:pic>
      <p:pic>
        <p:nvPicPr>
          <p:cNvPr id="7" name="Picture 6">
            <a:extLst>
              <a:ext uri="{FF2B5EF4-FFF2-40B4-BE49-F238E27FC236}">
                <a16:creationId xmlns:a16="http://schemas.microsoft.com/office/drawing/2014/main" id="{C721F517-6B97-B899-D791-5C44EC6C2ACB}"/>
              </a:ext>
            </a:extLst>
          </p:cNvPr>
          <p:cNvPicPr>
            <a:picLocks noChangeAspect="1"/>
          </p:cNvPicPr>
          <p:nvPr/>
        </p:nvPicPr>
        <p:blipFill>
          <a:blip r:embed="rId5"/>
          <a:stretch>
            <a:fillRect/>
          </a:stretch>
        </p:blipFill>
        <p:spPr>
          <a:xfrm>
            <a:off x="5391873" y="5911672"/>
            <a:ext cx="1412116" cy="941876"/>
          </a:xfrm>
          <a:prstGeom prst="rect">
            <a:avLst/>
          </a:prstGeom>
        </p:spPr>
      </p:pic>
      <p:pic>
        <p:nvPicPr>
          <p:cNvPr id="3" name="Picture 2">
            <a:extLst>
              <a:ext uri="{FF2B5EF4-FFF2-40B4-BE49-F238E27FC236}">
                <a16:creationId xmlns:a16="http://schemas.microsoft.com/office/drawing/2014/main" id="{D339143C-8D21-C34A-6879-15906C256075}"/>
              </a:ext>
            </a:extLst>
          </p:cNvPr>
          <p:cNvPicPr>
            <a:picLocks noChangeAspect="1"/>
          </p:cNvPicPr>
          <p:nvPr/>
        </p:nvPicPr>
        <p:blipFill>
          <a:blip r:embed="rId6"/>
          <a:stretch>
            <a:fillRect/>
          </a:stretch>
        </p:blipFill>
        <p:spPr>
          <a:xfrm>
            <a:off x="8451850" y="1621741"/>
            <a:ext cx="3351564" cy="2842126"/>
          </a:xfrm>
          <a:prstGeom prst="rect">
            <a:avLst/>
          </a:prstGeom>
        </p:spPr>
      </p:pic>
    </p:spTree>
    <p:extLst>
      <p:ext uri="{BB962C8B-B14F-4D97-AF65-F5344CB8AC3E}">
        <p14:creationId xmlns:p14="http://schemas.microsoft.com/office/powerpoint/2010/main" val="2667433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E12544-F82D-D85E-C98B-59F146CC0D8F}"/>
              </a:ext>
            </a:extLst>
          </p:cNvPr>
          <p:cNvSpPr/>
          <p:nvPr/>
        </p:nvSpPr>
        <p:spPr>
          <a:xfrm>
            <a:off x="7920547" y="10026"/>
            <a:ext cx="4271452" cy="2230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676844-E4A9-9CFE-DCAA-418B5415EA45}"/>
              </a:ext>
            </a:extLst>
          </p:cNvPr>
          <p:cNvSpPr/>
          <p:nvPr/>
        </p:nvSpPr>
        <p:spPr>
          <a:xfrm>
            <a:off x="69944" y="0"/>
            <a:ext cx="12122902" cy="19416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EEF5D-FB13-7212-0E81-7D6403560444}"/>
              </a:ext>
            </a:extLst>
          </p:cNvPr>
          <p:cNvSpPr>
            <a:spLocks noGrp="1"/>
          </p:cNvSpPr>
          <p:nvPr>
            <p:ph type="title"/>
          </p:nvPr>
        </p:nvSpPr>
        <p:spPr>
          <a:xfrm>
            <a:off x="3051140" y="160223"/>
            <a:ext cx="5800913" cy="484317"/>
          </a:xfrm>
        </p:spPr>
        <p:txBody>
          <a:bodyPr>
            <a:noAutofit/>
          </a:bodyPr>
          <a:lstStyle/>
          <a:p>
            <a:r>
              <a:rPr lang="en-US" sz="3600">
                <a:latin typeface="Gentona Book"/>
              </a:rPr>
              <a:t>Career Development Chairs</a:t>
            </a:r>
            <a:endParaRPr lang="en-US"/>
          </a:p>
        </p:txBody>
      </p:sp>
      <p:sp>
        <p:nvSpPr>
          <p:cNvPr id="9" name="TextBox 8">
            <a:extLst>
              <a:ext uri="{FF2B5EF4-FFF2-40B4-BE49-F238E27FC236}">
                <a16:creationId xmlns:a16="http://schemas.microsoft.com/office/drawing/2014/main" id="{7E79A2CC-C056-42DC-A22B-9C88675663D4}"/>
              </a:ext>
            </a:extLst>
          </p:cNvPr>
          <p:cNvSpPr txBox="1"/>
          <p:nvPr/>
        </p:nvSpPr>
        <p:spPr>
          <a:xfrm>
            <a:off x="70624" y="5881954"/>
            <a:ext cx="7761991" cy="892552"/>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Fun Fact!</a:t>
            </a:r>
          </a:p>
          <a:p>
            <a:r>
              <a:rPr lang="en-US" sz="1600">
                <a:solidFill>
                  <a:srgbClr val="FA4616"/>
                </a:solidFill>
              </a:rPr>
              <a:t>In 2014, August was the 55th most common name for newborn baby boys in Sweden, but only 22% were actually born in August.</a:t>
            </a:r>
          </a:p>
        </p:txBody>
      </p:sp>
      <p:sp>
        <p:nvSpPr>
          <p:cNvPr id="15" name="Content Placeholder 2">
            <a:extLst>
              <a:ext uri="{FF2B5EF4-FFF2-40B4-BE49-F238E27FC236}">
                <a16:creationId xmlns:a16="http://schemas.microsoft.com/office/drawing/2014/main" id="{D810DC60-FF23-8837-8389-0DC79C7F7BBA}"/>
              </a:ext>
            </a:extLst>
          </p:cNvPr>
          <p:cNvSpPr txBox="1">
            <a:spLocks/>
          </p:cNvSpPr>
          <p:nvPr/>
        </p:nvSpPr>
        <p:spPr>
          <a:xfrm>
            <a:off x="3049193" y="799596"/>
            <a:ext cx="6851251" cy="616962"/>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a:latin typeface="Gentona Medium"/>
              </a:rPr>
              <a:t>Sydney Reed </a:t>
            </a:r>
            <a:r>
              <a:rPr lang="en-US" sz="2400">
                <a:latin typeface="Gentona Medium"/>
                <a:cs typeface="Segoe UI"/>
              </a:rPr>
              <a:t>(she/her) </a:t>
            </a:r>
            <a:r>
              <a:rPr lang="en-US" sz="1600">
                <a:latin typeface="Segoe UI"/>
                <a:cs typeface="Segoe UI"/>
              </a:rPr>
              <a:t>3rd Year, BMS PhD, </a:t>
            </a:r>
            <a:r>
              <a:rPr lang="en-US" sz="1600" err="1">
                <a:latin typeface="Segoe UI"/>
                <a:cs typeface="Segoe UI"/>
              </a:rPr>
              <a:t>Immuno</a:t>
            </a:r>
            <a:r>
              <a:rPr lang="en-US" sz="1600">
                <a:latin typeface="Segoe UI"/>
                <a:cs typeface="Segoe UI"/>
              </a:rPr>
              <a:t>/Micro</a:t>
            </a:r>
            <a:endParaRPr lang="en-US" sz="1600">
              <a:latin typeface="Gentona Medium"/>
            </a:endParaRPr>
          </a:p>
          <a:p>
            <a:pPr>
              <a:spcBef>
                <a:spcPts val="0"/>
              </a:spcBef>
            </a:pPr>
            <a:r>
              <a:rPr lang="en-US" sz="2400">
                <a:latin typeface="Gentona Medium"/>
              </a:rPr>
              <a:t>Rodrigo Tomas </a:t>
            </a:r>
            <a:r>
              <a:rPr lang="en-US" sz="1600">
                <a:latin typeface="Segoe UI"/>
                <a:cs typeface="Segoe UI"/>
              </a:rPr>
              <a:t>6th Year, BMS PhD, Neuroscience</a:t>
            </a:r>
          </a:p>
          <a:p>
            <a:pPr>
              <a:spcBef>
                <a:spcPts val="0"/>
              </a:spcBef>
            </a:pPr>
            <a:endParaRPr lang="en-US" sz="1400" spc="0">
              <a:latin typeface="Segoe UI"/>
              <a:cs typeface="Segoe UI"/>
            </a:endParaRPr>
          </a:p>
          <a:p>
            <a:pPr>
              <a:spcBef>
                <a:spcPts val="0"/>
              </a:spcBef>
            </a:pPr>
            <a:endParaRPr lang="en-US" sz="2400" spc="0">
              <a:latin typeface="Gentona Medium"/>
            </a:endParaRPr>
          </a:p>
          <a:p>
            <a:endParaRPr lang="en-US"/>
          </a:p>
        </p:txBody>
      </p:sp>
      <p:sp>
        <p:nvSpPr>
          <p:cNvPr id="11" name="Content Placeholder 3">
            <a:extLst>
              <a:ext uri="{FF2B5EF4-FFF2-40B4-BE49-F238E27FC236}">
                <a16:creationId xmlns:a16="http://schemas.microsoft.com/office/drawing/2014/main" id="{2C6E70FF-738C-01AE-680F-8018A508E708}"/>
              </a:ext>
            </a:extLst>
          </p:cNvPr>
          <p:cNvSpPr txBox="1">
            <a:spLocks/>
          </p:cNvSpPr>
          <p:nvPr/>
        </p:nvSpPr>
        <p:spPr>
          <a:xfrm>
            <a:off x="69302" y="1940703"/>
            <a:ext cx="7538616" cy="4079861"/>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333B3E"/>
                </a:solidFill>
                <a:latin typeface="Gentona Book"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b="0" i="0" kern="1200">
                <a:solidFill>
                  <a:srgbClr val="333B3E"/>
                </a:solidFill>
                <a:latin typeface="Gentona Book"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rgbClr val="333B3E"/>
                </a:solidFill>
                <a:latin typeface="Gentona Book"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rgbClr val="333B3E"/>
                </a:solidFill>
                <a:latin typeface="Gentona Book"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u="sng">
                <a:solidFill>
                  <a:schemeClr val="tx1"/>
                </a:solidFill>
                <a:latin typeface="Gentona Book" panose="00000800000000000000"/>
              </a:rPr>
              <a:t>Announcements</a:t>
            </a:r>
            <a:endParaRPr lang="en-US" sz="700" b="1" u="sng">
              <a:solidFill>
                <a:schemeClr val="tx1"/>
              </a:solidFill>
              <a:latin typeface="Gentona Book" panose="00000800000000000000"/>
            </a:endParaRPr>
          </a:p>
          <a:p>
            <a:pPr marL="342900" indent="-342900" defTabSz="914400">
              <a:lnSpc>
                <a:spcPct val="100000"/>
              </a:lnSpc>
              <a:spcBef>
                <a:spcPts val="0"/>
              </a:spcBef>
            </a:pPr>
            <a:r>
              <a:rPr lang="en-US" sz="2000">
                <a:solidFill>
                  <a:schemeClr val="tx1"/>
                </a:solidFill>
                <a:latin typeface="Gentona Medium"/>
              </a:rPr>
              <a:t>Career Development Seminar Series: every 4th(</a:t>
            </a:r>
            <a:r>
              <a:rPr lang="en-US" sz="2000" err="1">
                <a:solidFill>
                  <a:schemeClr val="tx1"/>
                </a:solidFill>
                <a:latin typeface="Gentona Medium"/>
              </a:rPr>
              <a:t>ish</a:t>
            </a:r>
            <a:r>
              <a:rPr lang="en-US" sz="2000">
                <a:solidFill>
                  <a:schemeClr val="tx1"/>
                </a:solidFill>
                <a:latin typeface="Gentona Medium"/>
              </a:rPr>
              <a:t>) Thursday from 4-5 pm in the DeWeese Auditorium at the McKnight Brain Institute</a:t>
            </a:r>
          </a:p>
          <a:p>
            <a:pPr marL="800100" lvl="1" indent="-342900" defTabSz="914400">
              <a:lnSpc>
                <a:spcPct val="100000"/>
              </a:lnSpc>
              <a:spcBef>
                <a:spcPts val="0"/>
              </a:spcBef>
              <a:buFont typeface="Courier New" panose="020B0604020202020204" pitchFamily="34" charset="0"/>
              <a:buChar char="o"/>
            </a:pPr>
            <a:r>
              <a:rPr lang="en-US" sz="2000">
                <a:solidFill>
                  <a:schemeClr val="tx1"/>
                </a:solidFill>
                <a:latin typeface="Gentona Medium"/>
              </a:rPr>
              <a:t>September 25: Kick off Career Development Seminar Series</a:t>
            </a:r>
            <a:endParaRPr lang="en-US" sz="2000" baseline="30000">
              <a:solidFill>
                <a:schemeClr val="tx1"/>
              </a:solidFill>
              <a:latin typeface="Gentona Medium"/>
            </a:endParaRPr>
          </a:p>
          <a:p>
            <a:pPr marL="1257300" lvl="2" indent="-227965" defTabSz="914400">
              <a:lnSpc>
                <a:spcPct val="100000"/>
              </a:lnSpc>
              <a:spcBef>
                <a:spcPts val="0"/>
              </a:spcBef>
              <a:buFont typeface="Wingdings" panose="020B0604020202020204" pitchFamily="34" charset="0"/>
              <a:buChar char="§"/>
            </a:pPr>
            <a:r>
              <a:rPr lang="en-US" sz="1750" b="1">
                <a:solidFill>
                  <a:schemeClr val="tx1"/>
                </a:solidFill>
                <a:latin typeface="Gentona Medium"/>
              </a:rPr>
              <a:t>Dr. Talline Martins</a:t>
            </a:r>
            <a:r>
              <a:rPr lang="en-US" sz="1750">
                <a:solidFill>
                  <a:schemeClr val="tx1"/>
                </a:solidFill>
                <a:latin typeface="Gentona Medium"/>
              </a:rPr>
              <a:t> – UF Graduate School</a:t>
            </a:r>
            <a:endParaRPr lang="en-US">
              <a:solidFill>
                <a:schemeClr val="tx1"/>
              </a:solidFill>
            </a:endParaRPr>
          </a:p>
          <a:p>
            <a:pPr marL="800100" lvl="1" indent="-342900" defTabSz="914400">
              <a:lnSpc>
                <a:spcPct val="100000"/>
              </a:lnSpc>
              <a:spcBef>
                <a:spcPts val="0"/>
              </a:spcBef>
              <a:buFont typeface="Courier New" panose="020B0604020202020204" pitchFamily="34" charset="0"/>
              <a:buChar char="o"/>
            </a:pPr>
            <a:r>
              <a:rPr lang="en-US" sz="2000">
                <a:solidFill>
                  <a:schemeClr val="tx1"/>
                </a:solidFill>
                <a:latin typeface="Gentona Medium"/>
              </a:rPr>
              <a:t>October 23</a:t>
            </a:r>
          </a:p>
          <a:p>
            <a:pPr marL="1257300" lvl="2" indent="-227965" defTabSz="914400">
              <a:lnSpc>
                <a:spcPct val="100000"/>
              </a:lnSpc>
              <a:spcBef>
                <a:spcPts val="0"/>
              </a:spcBef>
              <a:buFont typeface="Wingdings" panose="020B0604020202020204" pitchFamily="34" charset="0"/>
              <a:buChar char="§"/>
            </a:pPr>
            <a:r>
              <a:rPr lang="en-US" sz="1750" b="1">
                <a:solidFill>
                  <a:schemeClr val="tx1"/>
                </a:solidFill>
                <a:latin typeface="Gentona Medium"/>
              </a:rPr>
              <a:t>Dr. Jeremy McIntyre</a:t>
            </a:r>
            <a:r>
              <a:rPr lang="en-US" sz="1750">
                <a:solidFill>
                  <a:schemeClr val="tx1"/>
                </a:solidFill>
                <a:latin typeface="Gentona Medium"/>
              </a:rPr>
              <a:t> – NIH</a:t>
            </a:r>
          </a:p>
          <a:p>
            <a:pPr marL="800100" lvl="1" indent="-342900" defTabSz="914400">
              <a:lnSpc>
                <a:spcPct val="100000"/>
              </a:lnSpc>
              <a:spcBef>
                <a:spcPts val="0"/>
              </a:spcBef>
              <a:buFont typeface="Courier New" panose="020B0604020202020204" pitchFamily="34" charset="0"/>
              <a:buChar char="o"/>
            </a:pPr>
            <a:r>
              <a:rPr lang="en-US" sz="2000">
                <a:solidFill>
                  <a:schemeClr val="tx1"/>
                </a:solidFill>
                <a:latin typeface="Gentona Medium"/>
              </a:rPr>
              <a:t>November 20</a:t>
            </a:r>
          </a:p>
          <a:p>
            <a:pPr marL="1257300" lvl="2" indent="-227965" defTabSz="914400">
              <a:lnSpc>
                <a:spcPct val="100000"/>
              </a:lnSpc>
              <a:spcBef>
                <a:spcPts val="0"/>
              </a:spcBef>
              <a:buFont typeface="Wingdings" panose="020B0604020202020204" pitchFamily="34" charset="0"/>
              <a:buChar char="§"/>
            </a:pPr>
            <a:r>
              <a:rPr lang="en-US" sz="1750">
                <a:solidFill>
                  <a:schemeClr val="tx1"/>
                </a:solidFill>
                <a:latin typeface="Gentona Medium"/>
              </a:rPr>
              <a:t>TBD</a:t>
            </a:r>
          </a:p>
          <a:p>
            <a:pPr marL="342900" indent="-342900" defTabSz="914400">
              <a:lnSpc>
                <a:spcPct val="100000"/>
              </a:lnSpc>
              <a:spcBef>
                <a:spcPts val="0"/>
              </a:spcBef>
            </a:pPr>
            <a:r>
              <a:rPr lang="en-US" sz="2000">
                <a:solidFill>
                  <a:schemeClr val="tx1"/>
                </a:solidFill>
                <a:latin typeface="Gentona Medium"/>
              </a:rPr>
              <a:t>Workshops planned based on student survey conducted last semester: every 3rd(</a:t>
            </a:r>
            <a:r>
              <a:rPr lang="en-US" sz="2000" err="1">
                <a:solidFill>
                  <a:schemeClr val="tx1"/>
                </a:solidFill>
                <a:latin typeface="Gentona Medium"/>
              </a:rPr>
              <a:t>ish</a:t>
            </a:r>
            <a:r>
              <a:rPr lang="en-US" sz="2000">
                <a:solidFill>
                  <a:schemeClr val="tx1"/>
                </a:solidFill>
                <a:latin typeface="Gentona Medium"/>
              </a:rPr>
              <a:t>) Wednesday</a:t>
            </a:r>
            <a:endParaRPr lang="en-US">
              <a:solidFill>
                <a:schemeClr val="tx1"/>
              </a:solidFill>
              <a:latin typeface="Gentona Medium"/>
            </a:endParaRPr>
          </a:p>
          <a:p>
            <a:pPr marL="800100" lvl="1" indent="-342900" defTabSz="914400">
              <a:lnSpc>
                <a:spcPct val="100000"/>
              </a:lnSpc>
              <a:spcBef>
                <a:spcPts val="0"/>
              </a:spcBef>
              <a:buFont typeface="Courier New" panose="020B0604020202020204" pitchFamily="34" charset="0"/>
              <a:buChar char="o"/>
            </a:pPr>
            <a:r>
              <a:rPr lang="en-US" sz="1800">
                <a:solidFill>
                  <a:schemeClr val="tx1"/>
                </a:solidFill>
                <a:latin typeface="Gentona Medium"/>
              </a:rPr>
              <a:t>Workshops will approximately follow the theme of the Career Development seminar of the month – more details to come</a:t>
            </a:r>
          </a:p>
        </p:txBody>
      </p:sp>
      <p:pic>
        <p:nvPicPr>
          <p:cNvPr id="12" name="Picture 11">
            <a:extLst>
              <a:ext uri="{FF2B5EF4-FFF2-40B4-BE49-F238E27FC236}">
                <a16:creationId xmlns:a16="http://schemas.microsoft.com/office/drawing/2014/main" id="{8E7F4579-BB45-4C47-518D-960C1EC5D20D}"/>
              </a:ext>
            </a:extLst>
          </p:cNvPr>
          <p:cNvPicPr>
            <a:picLocks noChangeAspect="1"/>
          </p:cNvPicPr>
          <p:nvPr/>
        </p:nvPicPr>
        <p:blipFill>
          <a:blip r:embed="rId2"/>
          <a:srcRect t="521"/>
          <a:stretch>
            <a:fillRect/>
          </a:stretch>
        </p:blipFill>
        <p:spPr>
          <a:xfrm>
            <a:off x="8286326" y="2295740"/>
            <a:ext cx="3695996" cy="4481979"/>
          </a:xfrm>
          <a:prstGeom prst="rect">
            <a:avLst/>
          </a:prstGeom>
        </p:spPr>
      </p:pic>
      <p:sp>
        <p:nvSpPr>
          <p:cNvPr id="8" name="Rectangle 7">
            <a:extLst>
              <a:ext uri="{FF2B5EF4-FFF2-40B4-BE49-F238E27FC236}">
                <a16:creationId xmlns:a16="http://schemas.microsoft.com/office/drawing/2014/main" id="{02B560E7-012C-A056-874B-A68593300BAF}"/>
              </a:ext>
            </a:extLst>
          </p:cNvPr>
          <p:cNvSpPr/>
          <p:nvPr/>
        </p:nvSpPr>
        <p:spPr>
          <a:xfrm>
            <a:off x="72250" y="80151"/>
            <a:ext cx="2900215" cy="1442520"/>
          </a:xfrm>
          <a:prstGeom prst="rect">
            <a:avLst/>
          </a:prstGeom>
          <a:solidFill>
            <a:srgbClr val="FA4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glasses and a tie&#10;&#10;AI-generated content may be incorrect.">
            <a:extLst>
              <a:ext uri="{FF2B5EF4-FFF2-40B4-BE49-F238E27FC236}">
                <a16:creationId xmlns:a16="http://schemas.microsoft.com/office/drawing/2014/main" id="{E7459956-1DC1-7E00-93A0-9B45F18D1A3F}"/>
              </a:ext>
            </a:extLst>
          </p:cNvPr>
          <p:cNvPicPr>
            <a:picLocks noChangeAspect="1"/>
          </p:cNvPicPr>
          <p:nvPr/>
        </p:nvPicPr>
        <p:blipFill>
          <a:blip r:embed="rId3">
            <a:extLst>
              <a:ext uri="{28A0092B-C50C-407E-A947-70E740481C1C}">
                <a14:useLocalDpi xmlns:a14="http://schemas.microsoft.com/office/drawing/2010/main" val="0"/>
              </a:ext>
            </a:extLst>
          </a:blip>
          <a:srcRect l="6499" t="416" r="7117" b="29091"/>
          <a:stretch>
            <a:fillRect/>
          </a:stretch>
        </p:blipFill>
        <p:spPr>
          <a:xfrm>
            <a:off x="1699296" y="179312"/>
            <a:ext cx="1101595" cy="1233788"/>
          </a:xfrm>
          <a:prstGeom prst="rect">
            <a:avLst/>
          </a:prstGeom>
          <a:ln w="28575">
            <a:solidFill>
              <a:schemeClr val="tx1">
                <a:lumMod val="85000"/>
                <a:lumOff val="15000"/>
              </a:schemeClr>
            </a:solidFill>
          </a:ln>
        </p:spPr>
      </p:pic>
      <p:pic>
        <p:nvPicPr>
          <p:cNvPr id="6" name="Picture 5" descr="A person with long black hair&#10;&#10;AI-generated content may be incorrect.">
            <a:extLst>
              <a:ext uri="{FF2B5EF4-FFF2-40B4-BE49-F238E27FC236}">
                <a16:creationId xmlns:a16="http://schemas.microsoft.com/office/drawing/2014/main" id="{3C0C5531-6E18-80C1-5C48-6F8B35956D38}"/>
              </a:ext>
            </a:extLst>
          </p:cNvPr>
          <p:cNvPicPr>
            <a:picLocks noChangeAspect="1"/>
          </p:cNvPicPr>
          <p:nvPr/>
        </p:nvPicPr>
        <p:blipFill>
          <a:blip r:embed="rId4"/>
          <a:srcRect l="8054" t="8197" r="16779" b="23550"/>
          <a:stretch>
            <a:fillRect/>
          </a:stretch>
        </p:blipFill>
        <p:spPr>
          <a:xfrm>
            <a:off x="285904" y="180276"/>
            <a:ext cx="1103306" cy="1233393"/>
          </a:xfrm>
          <a:prstGeom prst="rect">
            <a:avLst/>
          </a:prstGeom>
          <a:ln w="28575">
            <a:solidFill>
              <a:schemeClr val="tx1"/>
            </a:solidFill>
          </a:ln>
        </p:spPr>
      </p:pic>
      <p:cxnSp>
        <p:nvCxnSpPr>
          <p:cNvPr id="14" name="Straight Arrow Connector 13">
            <a:extLst>
              <a:ext uri="{FF2B5EF4-FFF2-40B4-BE49-F238E27FC236}">
                <a16:creationId xmlns:a16="http://schemas.microsoft.com/office/drawing/2014/main" id="{99E80945-5173-148C-DE8E-D6710891A0B8}"/>
              </a:ext>
            </a:extLst>
          </p:cNvPr>
          <p:cNvCxnSpPr/>
          <p:nvPr/>
        </p:nvCxnSpPr>
        <p:spPr>
          <a:xfrm>
            <a:off x="3198394" y="731921"/>
            <a:ext cx="5444289" cy="10026"/>
          </a:xfrm>
          <a:prstGeom prst="straightConnector1">
            <a:avLst/>
          </a:prstGeom>
        </p:spPr>
        <p:style>
          <a:lnRef idx="1">
            <a:schemeClr val="accent2"/>
          </a:lnRef>
          <a:fillRef idx="0">
            <a:schemeClr val="accent2"/>
          </a:fillRef>
          <a:effectRef idx="0">
            <a:schemeClr val="accent2"/>
          </a:effectRef>
          <a:fontRef idx="minor">
            <a:schemeClr val="tx1"/>
          </a:fontRef>
        </p:style>
      </p:cxnSp>
      <p:grpSp>
        <p:nvGrpSpPr>
          <p:cNvPr id="22" name="Group 21">
            <a:extLst>
              <a:ext uri="{FF2B5EF4-FFF2-40B4-BE49-F238E27FC236}">
                <a16:creationId xmlns:a16="http://schemas.microsoft.com/office/drawing/2014/main" id="{17E93B93-621B-23A9-D250-BECEC8D2EC95}"/>
              </a:ext>
            </a:extLst>
          </p:cNvPr>
          <p:cNvGrpSpPr/>
          <p:nvPr/>
        </p:nvGrpSpPr>
        <p:grpSpPr>
          <a:xfrm>
            <a:off x="9352016" y="3381"/>
            <a:ext cx="2847146" cy="2233554"/>
            <a:chOff x="9352016" y="3381"/>
            <a:chExt cx="2847146" cy="2233554"/>
          </a:xfrm>
        </p:grpSpPr>
        <p:sp>
          <p:nvSpPr>
            <p:cNvPr id="18" name="Rectangle 17">
              <a:extLst>
                <a:ext uri="{FF2B5EF4-FFF2-40B4-BE49-F238E27FC236}">
                  <a16:creationId xmlns:a16="http://schemas.microsoft.com/office/drawing/2014/main" id="{23D68FF8-E890-EC84-4CB6-5C387D856A11}"/>
                </a:ext>
              </a:extLst>
            </p:cNvPr>
            <p:cNvSpPr/>
            <p:nvPr/>
          </p:nvSpPr>
          <p:spPr>
            <a:xfrm>
              <a:off x="9410361" y="3381"/>
              <a:ext cx="2788801" cy="223333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qr code on a white background&#10;&#10;AI-generated content may be incorrect.">
              <a:extLst>
                <a:ext uri="{FF2B5EF4-FFF2-40B4-BE49-F238E27FC236}">
                  <a16:creationId xmlns:a16="http://schemas.microsoft.com/office/drawing/2014/main" id="{0DCD813C-53BB-476E-553B-01284136C6FB}"/>
                </a:ext>
              </a:extLst>
            </p:cNvPr>
            <p:cNvPicPr>
              <a:picLocks noChangeAspect="1"/>
            </p:cNvPicPr>
            <p:nvPr/>
          </p:nvPicPr>
          <p:blipFill>
            <a:blip r:embed="rId5"/>
            <a:srcRect l="6154" t="7463" r="9050" b="7090"/>
            <a:stretch>
              <a:fillRect/>
            </a:stretch>
          </p:blipFill>
          <p:spPr>
            <a:xfrm>
              <a:off x="11048849" y="778036"/>
              <a:ext cx="1045236" cy="1143116"/>
            </a:xfrm>
            <a:prstGeom prst="rect">
              <a:avLst/>
            </a:prstGeom>
            <a:ln>
              <a:noFill/>
            </a:ln>
          </p:spPr>
        </p:pic>
        <p:sp>
          <p:nvSpPr>
            <p:cNvPr id="4" name="TextBox 3">
              <a:extLst>
                <a:ext uri="{FF2B5EF4-FFF2-40B4-BE49-F238E27FC236}">
                  <a16:creationId xmlns:a16="http://schemas.microsoft.com/office/drawing/2014/main" id="{BA1170BB-DE26-92B3-67E4-385488452D6B}"/>
                </a:ext>
              </a:extLst>
            </p:cNvPr>
            <p:cNvSpPr txBox="1"/>
            <p:nvPr/>
          </p:nvSpPr>
          <p:spPr>
            <a:xfrm>
              <a:off x="9470834" y="593074"/>
              <a:ext cx="1568068" cy="12944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400"/>
                </a:lnSpc>
              </a:pPr>
              <a:r>
                <a:rPr lang="en-US" sz="1400">
                  <a:latin typeface="Georgia"/>
                  <a:cs typeface="Arial"/>
                </a:rPr>
                <a:t>Director of Medical Communications at Shionogi Inc. </a:t>
              </a:r>
              <a:endParaRPr lang="en-US" sz="1400">
                <a:latin typeface="Aptos" panose="020B0004020202020204"/>
                <a:cs typeface="Arial"/>
              </a:endParaRPr>
            </a:p>
          </p:txBody>
        </p:sp>
        <p:sp>
          <p:nvSpPr>
            <p:cNvPr id="13" name="TextBox 12">
              <a:extLst>
                <a:ext uri="{FF2B5EF4-FFF2-40B4-BE49-F238E27FC236}">
                  <a16:creationId xmlns:a16="http://schemas.microsoft.com/office/drawing/2014/main" id="{A9434C1F-9C40-9C22-F8A5-DC32A6080398}"/>
                </a:ext>
              </a:extLst>
            </p:cNvPr>
            <p:cNvSpPr txBox="1"/>
            <p:nvPr/>
          </p:nvSpPr>
          <p:spPr>
            <a:xfrm>
              <a:off x="9352016" y="1919978"/>
              <a:ext cx="2835753"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Fill out the QR code interest form!</a:t>
              </a:r>
              <a:endParaRPr lang="en-US"/>
            </a:p>
          </p:txBody>
        </p:sp>
        <p:sp>
          <p:nvSpPr>
            <p:cNvPr id="17" name="TextBox 16">
              <a:extLst>
                <a:ext uri="{FF2B5EF4-FFF2-40B4-BE49-F238E27FC236}">
                  <a16:creationId xmlns:a16="http://schemas.microsoft.com/office/drawing/2014/main" id="{E9BD55A6-6ABD-8205-6DE1-8A7439D7BD86}"/>
                </a:ext>
              </a:extLst>
            </p:cNvPr>
            <p:cNvSpPr txBox="1"/>
            <p:nvPr/>
          </p:nvSpPr>
          <p:spPr>
            <a:xfrm>
              <a:off x="9489198" y="78954"/>
              <a:ext cx="27064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Georgia"/>
                  <a:cs typeface="Segoe UI"/>
                </a:rPr>
                <a:t>October Bonus Event Interest Survey: </a:t>
              </a:r>
              <a:r>
                <a:rPr lang="en-US" sz="1400" b="1">
                  <a:latin typeface="Georgia"/>
                  <a:cs typeface="Segoe UI"/>
                </a:rPr>
                <a:t>Dr. Mark Fedele </a:t>
              </a:r>
              <a:r>
                <a:rPr lang="en-US" sz="1400">
                  <a:latin typeface="Georgia"/>
                  <a:cs typeface="Segoe UI"/>
                </a:rPr>
                <a:t> </a:t>
              </a:r>
              <a:endParaRPr lang="en-US"/>
            </a:p>
          </p:txBody>
        </p:sp>
      </p:grpSp>
    </p:spTree>
    <p:extLst>
      <p:ext uri="{BB962C8B-B14F-4D97-AF65-F5344CB8AC3E}">
        <p14:creationId xmlns:p14="http://schemas.microsoft.com/office/powerpoint/2010/main" val="2310230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9725D-F1BE-CEE1-C401-002A7B2E5C9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BD6724C-140D-FED7-3866-0A6CAEA908CC}"/>
              </a:ext>
            </a:extLst>
          </p:cNvPr>
          <p:cNvSpPr/>
          <p:nvPr/>
        </p:nvSpPr>
        <p:spPr>
          <a:xfrm>
            <a:off x="8153148" y="263336"/>
            <a:ext cx="3820438" cy="17327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CDB4B9-70FF-19CF-7C01-45373DA11889}"/>
              </a:ext>
            </a:extLst>
          </p:cNvPr>
          <p:cNvSpPr>
            <a:spLocks noGrp="1"/>
          </p:cNvSpPr>
          <p:nvPr>
            <p:ph type="title"/>
          </p:nvPr>
        </p:nvSpPr>
        <p:spPr>
          <a:xfrm>
            <a:off x="1600012" y="262605"/>
            <a:ext cx="5724614" cy="493963"/>
          </a:xfrm>
        </p:spPr>
        <p:txBody>
          <a:bodyPr>
            <a:noAutofit/>
          </a:bodyPr>
          <a:lstStyle/>
          <a:p>
            <a:r>
              <a:rPr lang="en-US" sz="3600">
                <a:latin typeface="Gentona Book"/>
              </a:rPr>
              <a:t>Community Service Chair</a:t>
            </a:r>
            <a:endParaRPr lang="en-US"/>
          </a:p>
        </p:txBody>
      </p:sp>
      <p:pic>
        <p:nvPicPr>
          <p:cNvPr id="5" name="Picture 2" descr="White U-F College of Medicine logo.">
            <a:extLst>
              <a:ext uri="{FF2B5EF4-FFF2-40B4-BE49-F238E27FC236}">
                <a16:creationId xmlns:a16="http://schemas.microsoft.com/office/drawing/2014/main" id="{A494F4C1-B397-F8D7-3BF7-78F66F602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247" y="6345834"/>
            <a:ext cx="2144875" cy="341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070DFE-C325-D60A-025C-381E3571C55C}"/>
              </a:ext>
            </a:extLst>
          </p:cNvPr>
          <p:cNvSpPr txBox="1"/>
          <p:nvPr/>
        </p:nvSpPr>
        <p:spPr>
          <a:xfrm>
            <a:off x="217515" y="5675802"/>
            <a:ext cx="5815562" cy="1138773"/>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Fun Fact!</a:t>
            </a:r>
          </a:p>
          <a:p>
            <a:r>
              <a:rPr lang="en-US" sz="1600">
                <a:solidFill>
                  <a:srgbClr val="FA4616"/>
                </a:solidFill>
              </a:rPr>
              <a:t>A general rule of thumb in primate identification is that monkeys have tails, while apes do not. However, </a:t>
            </a:r>
            <a:r>
              <a:rPr lang="en-US" sz="1600">
                <a:solidFill>
                  <a:srgbClr val="FA4616"/>
                </a:solidFill>
                <a:ea typeface="+mn-lt"/>
                <a:cs typeface="+mn-lt"/>
              </a:rPr>
              <a:t>Barbary Macaques are the exception to this rule, as they are monkeys without tails.</a:t>
            </a:r>
          </a:p>
        </p:txBody>
      </p:sp>
      <p:sp>
        <p:nvSpPr>
          <p:cNvPr id="15" name="Content Placeholder 2">
            <a:extLst>
              <a:ext uri="{FF2B5EF4-FFF2-40B4-BE49-F238E27FC236}">
                <a16:creationId xmlns:a16="http://schemas.microsoft.com/office/drawing/2014/main" id="{9C63495B-B83E-508F-C17C-C4237CB59591}"/>
              </a:ext>
            </a:extLst>
          </p:cNvPr>
          <p:cNvSpPr txBox="1">
            <a:spLocks/>
          </p:cNvSpPr>
          <p:nvPr/>
        </p:nvSpPr>
        <p:spPr>
          <a:xfrm>
            <a:off x="1597376" y="799596"/>
            <a:ext cx="5316547" cy="667093"/>
          </a:xfrm>
          <a:prstGeom prst="rect">
            <a:avLst/>
          </a:prstGeom>
        </p:spPr>
        <p:txBody>
          <a:bodyPr vert="horz" lIns="91440" tIns="45720" rIns="91440" bIns="45720" rtlCol="0" anchor="t">
            <a:noAutofit/>
          </a:bodyPr>
          <a:lstStyle>
            <a:lvl1pPr marL="0" indent="0" algn="l" defTabSz="914377" rtl="0" eaLnBrk="1" latinLnBrk="0" hangingPunct="1">
              <a:lnSpc>
                <a:spcPct val="90000"/>
              </a:lnSpc>
              <a:spcBef>
                <a:spcPts val="1000"/>
              </a:spcBef>
              <a:buFont typeface="Arial" panose="020B0604020202020204" pitchFamily="34" charset="0"/>
              <a:buNone/>
              <a:defRPr sz="1867" b="0" i="0" kern="1200" spc="400">
                <a:solidFill>
                  <a:srgbClr val="002856"/>
                </a:solidFill>
                <a:latin typeface="Gentona Medium"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spc="0">
                <a:latin typeface="Segoe UI"/>
                <a:cs typeface="Segoe UI"/>
              </a:rPr>
              <a:t>Valerie Hinsch (She/Her)</a:t>
            </a:r>
            <a:endParaRPr lang="en-US"/>
          </a:p>
          <a:p>
            <a:pPr>
              <a:spcBef>
                <a:spcPts val="0"/>
              </a:spcBef>
            </a:pPr>
            <a:r>
              <a:rPr lang="en-US" sz="1400" spc="0">
                <a:latin typeface="Segoe UI"/>
                <a:cs typeface="Segoe UI"/>
              </a:rPr>
              <a:t>3rd Year, BMS, Genetics</a:t>
            </a:r>
          </a:p>
          <a:p>
            <a:pPr algn="r">
              <a:spcBef>
                <a:spcPts val="0"/>
              </a:spcBef>
            </a:pPr>
            <a:endParaRPr lang="en-US" sz="2400" spc="0">
              <a:latin typeface="Gentona Medium"/>
            </a:endParaRPr>
          </a:p>
          <a:p>
            <a:endParaRPr lang="en-US"/>
          </a:p>
        </p:txBody>
      </p:sp>
      <p:sp>
        <p:nvSpPr>
          <p:cNvPr id="8" name="Rectangle 7">
            <a:extLst>
              <a:ext uri="{FF2B5EF4-FFF2-40B4-BE49-F238E27FC236}">
                <a16:creationId xmlns:a16="http://schemas.microsoft.com/office/drawing/2014/main" id="{504AFF3D-F5E6-5D34-1C60-D577A10C1E8B}"/>
              </a:ext>
            </a:extLst>
          </p:cNvPr>
          <p:cNvSpPr/>
          <p:nvPr/>
        </p:nvSpPr>
        <p:spPr>
          <a:xfrm>
            <a:off x="217742" y="115690"/>
            <a:ext cx="1378718" cy="1294981"/>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1" name="Content Placeholder 3">
            <a:extLst>
              <a:ext uri="{FF2B5EF4-FFF2-40B4-BE49-F238E27FC236}">
                <a16:creationId xmlns:a16="http://schemas.microsoft.com/office/drawing/2014/main" id="{149214DE-795B-D804-3431-007B206DB41B}"/>
              </a:ext>
            </a:extLst>
          </p:cNvPr>
          <p:cNvSpPr txBox="1">
            <a:spLocks/>
          </p:cNvSpPr>
          <p:nvPr/>
        </p:nvSpPr>
        <p:spPr>
          <a:xfrm>
            <a:off x="4815" y="1279515"/>
            <a:ext cx="7893089" cy="4234316"/>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333B3E"/>
                </a:solidFill>
                <a:latin typeface="Gentona Book"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b="0" i="0" kern="1200">
                <a:solidFill>
                  <a:srgbClr val="333B3E"/>
                </a:solidFill>
                <a:latin typeface="Gentona Book"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rgbClr val="333B3E"/>
                </a:solidFill>
                <a:latin typeface="Gentona Book"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rgbClr val="333B3E"/>
                </a:solidFill>
                <a:latin typeface="Gentona Book"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u="sng">
                <a:solidFill>
                  <a:schemeClr val="tx1"/>
                </a:solidFill>
                <a:latin typeface="Gentona Book" panose="00000800000000000000"/>
              </a:rPr>
              <a:t>Announcements</a:t>
            </a:r>
            <a:endParaRPr lang="en-US" sz="700" b="1" u="sng">
              <a:solidFill>
                <a:schemeClr val="tx1"/>
              </a:solidFill>
              <a:latin typeface="Gentona Book" panose="00000800000000000000"/>
            </a:endParaRPr>
          </a:p>
          <a:p>
            <a:pPr marL="342900" indent="-342900" defTabSz="914400">
              <a:lnSpc>
                <a:spcPct val="100000"/>
              </a:lnSpc>
              <a:spcBef>
                <a:spcPts val="0"/>
              </a:spcBef>
            </a:pPr>
            <a:r>
              <a:rPr lang="en-US" sz="2000">
                <a:solidFill>
                  <a:schemeClr val="tx1"/>
                </a:solidFill>
                <a:latin typeface="Gentona Medium"/>
              </a:rPr>
              <a:t>Reminder – officers need to attend 1 service opportunity academic year</a:t>
            </a:r>
          </a:p>
          <a:p>
            <a:pPr marL="342900" indent="-342900" defTabSz="914400">
              <a:lnSpc>
                <a:spcPct val="100000"/>
              </a:lnSpc>
              <a:spcBef>
                <a:spcPts val="0"/>
              </a:spcBef>
            </a:pPr>
            <a:r>
              <a:rPr lang="en-US" sz="2000">
                <a:solidFill>
                  <a:schemeClr val="tx1"/>
                </a:solidFill>
                <a:latin typeface="Gentona Medium"/>
              </a:rPr>
              <a:t>Fall Service Opportunities are BOOKED!</a:t>
            </a:r>
            <a:endParaRPr lang="en-US" sz="2000">
              <a:solidFill>
                <a:schemeClr val="tx1"/>
              </a:solidFill>
              <a:latin typeface="Gentona Medium" panose="020B0604020202020204" charset="0"/>
            </a:endParaRPr>
          </a:p>
          <a:p>
            <a:pPr marL="800100" lvl="1" indent="-227965">
              <a:lnSpc>
                <a:spcPct val="100000"/>
              </a:lnSpc>
              <a:spcBef>
                <a:spcPts val="0"/>
              </a:spcBef>
              <a:buFont typeface="Courier New" panose="020B0604020202020204" pitchFamily="34" charset="0"/>
              <a:buChar char="o"/>
            </a:pPr>
            <a:r>
              <a:rPr lang="en-US" sz="1700">
                <a:solidFill>
                  <a:schemeClr val="tx1"/>
                </a:solidFill>
                <a:latin typeface="Gentona Book"/>
              </a:rPr>
              <a:t>Jungle Friends Primate Sanctuary - </a:t>
            </a:r>
            <a:r>
              <a:rPr lang="en-US" sz="1700">
                <a:solidFill>
                  <a:schemeClr val="tx1"/>
                </a:solidFill>
                <a:latin typeface="Gentona Medium"/>
              </a:rPr>
              <a:t>Sept. 20th 9AM-1PM</a:t>
            </a:r>
          </a:p>
          <a:p>
            <a:pPr marL="1257300" lvl="2" indent="-227965">
              <a:lnSpc>
                <a:spcPct val="100000"/>
              </a:lnSpc>
              <a:spcBef>
                <a:spcPts val="0"/>
              </a:spcBef>
              <a:buFont typeface="Wingdings" panose="020B0604020202020204" pitchFamily="34" charset="0"/>
              <a:buChar char="§"/>
            </a:pPr>
            <a:r>
              <a:rPr lang="en-US" sz="1450">
                <a:solidFill>
                  <a:schemeClr val="tx1"/>
                </a:solidFill>
                <a:latin typeface="Gentona Medium"/>
              </a:rPr>
              <a:t>9 available slots – registration will close Sept 17th</a:t>
            </a:r>
          </a:p>
          <a:p>
            <a:pPr marL="1257300" lvl="2" indent="-227965">
              <a:lnSpc>
                <a:spcPct val="100000"/>
              </a:lnSpc>
              <a:spcBef>
                <a:spcPts val="0"/>
              </a:spcBef>
              <a:buFont typeface="Wingdings" panose="020B0604020202020204" pitchFamily="34" charset="0"/>
              <a:buChar char="§"/>
            </a:pPr>
            <a:r>
              <a:rPr lang="en-US" sz="1450">
                <a:solidFill>
                  <a:schemeClr val="tx1"/>
                </a:solidFill>
                <a:latin typeface="Gentona Medium"/>
              </a:rPr>
              <a:t>Signups go out Monday, Sept. 1st at 9AM</a:t>
            </a:r>
            <a:endParaRPr lang="en-US">
              <a:solidFill>
                <a:schemeClr val="tx1"/>
              </a:solidFill>
            </a:endParaRPr>
          </a:p>
          <a:p>
            <a:pPr marL="1257300" lvl="2" indent="-227965">
              <a:lnSpc>
                <a:spcPct val="100000"/>
              </a:lnSpc>
              <a:spcBef>
                <a:spcPts val="0"/>
              </a:spcBef>
              <a:buFont typeface="Wingdings" panose="020B0604020202020204" pitchFamily="34" charset="0"/>
              <a:buChar char="§"/>
            </a:pPr>
            <a:r>
              <a:rPr lang="en-US" sz="1450">
                <a:solidFill>
                  <a:schemeClr val="tx1"/>
                </a:solidFill>
                <a:latin typeface="Gentona Medium"/>
              </a:rPr>
              <a:t>Please only sign up if you are SURE you can go</a:t>
            </a:r>
          </a:p>
          <a:p>
            <a:pPr marL="1257300" lvl="2" indent="-227965">
              <a:lnSpc>
                <a:spcPct val="100000"/>
              </a:lnSpc>
              <a:spcBef>
                <a:spcPts val="0"/>
              </a:spcBef>
              <a:buFont typeface="Wingdings" panose="020B0604020202020204" pitchFamily="34" charset="0"/>
              <a:buChar char="§"/>
            </a:pPr>
            <a:r>
              <a:rPr lang="en-US" sz="1450">
                <a:solidFill>
                  <a:schemeClr val="tx1"/>
                </a:solidFill>
                <a:latin typeface="Gentona Medium"/>
              </a:rPr>
              <a:t>Willing to arrange transportation as needed</a:t>
            </a:r>
          </a:p>
          <a:p>
            <a:pPr marL="800100" lvl="1" indent="-285750">
              <a:lnSpc>
                <a:spcPct val="100000"/>
              </a:lnSpc>
              <a:spcBef>
                <a:spcPts val="0"/>
              </a:spcBef>
              <a:buFont typeface="Courier New" panose="020B0604020202020204" pitchFamily="34" charset="0"/>
              <a:buChar char="o"/>
            </a:pPr>
            <a:r>
              <a:rPr lang="en-US" sz="1700">
                <a:solidFill>
                  <a:schemeClr val="tx1"/>
                </a:solidFill>
                <a:latin typeface="Gentona Book"/>
              </a:rPr>
              <a:t>Walk to End Alzheimer's – Oct 11th 8AM-12PMish</a:t>
            </a:r>
            <a:endParaRPr lang="en-US" sz="1700">
              <a:solidFill>
                <a:schemeClr val="tx1"/>
              </a:solidFill>
              <a:latin typeface="Gentona Medium"/>
            </a:endParaRPr>
          </a:p>
          <a:p>
            <a:pPr marL="1257300" lvl="2" indent="-227965">
              <a:lnSpc>
                <a:spcPct val="100000"/>
              </a:lnSpc>
              <a:spcBef>
                <a:spcPts val="0"/>
              </a:spcBef>
              <a:buFont typeface="Wingdings" panose="020B0604020202020204" pitchFamily="34" charset="0"/>
              <a:buChar char="§"/>
            </a:pPr>
            <a:r>
              <a:rPr lang="en-US" sz="1450">
                <a:solidFill>
                  <a:schemeClr val="tx1"/>
                </a:solidFill>
                <a:latin typeface="Gentona Book"/>
              </a:rPr>
              <a:t>Signup here: </a:t>
            </a:r>
            <a:r>
              <a:rPr lang="en-US" sz="1450">
                <a:solidFill>
                  <a:schemeClr val="tx1"/>
                </a:solidFill>
                <a:latin typeface="Gentona Book"/>
                <a:hlinkClick r:id="rId3">
                  <a:extLst>
                    <a:ext uri="{A12FA001-AC4F-418D-AE19-62706E023703}">
                      <ahyp:hlinkClr xmlns:ahyp="http://schemas.microsoft.com/office/drawing/2018/hyperlinkcolor" val="tx"/>
                    </a:ext>
                  </a:extLst>
                </a:hlinkClick>
              </a:rPr>
              <a:t>https://act.alz.org/site/TR?sid=23941&amp;type=fr_informational&amp;pg=informational&amp;fr_id=18498</a:t>
            </a:r>
            <a:r>
              <a:rPr lang="en-US" sz="1450">
                <a:solidFill>
                  <a:schemeClr val="tx1"/>
                </a:solidFill>
                <a:latin typeface="Gentona Book"/>
              </a:rPr>
              <a:t> </a:t>
            </a:r>
          </a:p>
          <a:p>
            <a:pPr marL="1257300" lvl="2" indent="-227965">
              <a:lnSpc>
                <a:spcPct val="100000"/>
              </a:lnSpc>
              <a:spcBef>
                <a:spcPts val="0"/>
              </a:spcBef>
              <a:buFont typeface="Wingdings" panose="020B0604020202020204" pitchFamily="34" charset="0"/>
              <a:buChar char="§"/>
            </a:pPr>
            <a:r>
              <a:rPr lang="en-US" sz="1450">
                <a:solidFill>
                  <a:schemeClr val="tx1"/>
                </a:solidFill>
                <a:latin typeface="Gentona Book"/>
              </a:rPr>
              <a:t>Fill out section for "Day of Walk"</a:t>
            </a:r>
          </a:p>
          <a:p>
            <a:pPr marL="1257300" lvl="2" indent="-227965">
              <a:lnSpc>
                <a:spcPct val="100000"/>
              </a:lnSpc>
              <a:spcBef>
                <a:spcPts val="0"/>
              </a:spcBef>
              <a:buFont typeface="Wingdings" panose="020B0604020202020204" pitchFamily="34" charset="0"/>
              <a:buChar char="§"/>
            </a:pPr>
            <a:r>
              <a:rPr lang="en-US" sz="1450">
                <a:solidFill>
                  <a:schemeClr val="tx1"/>
                </a:solidFill>
                <a:latin typeface="Gentona Book"/>
              </a:rPr>
              <a:t>Easy way for officers to get their 1 required service event!</a:t>
            </a:r>
            <a:endParaRPr lang="en-US">
              <a:solidFill>
                <a:schemeClr val="tx1"/>
              </a:solidFill>
            </a:endParaRPr>
          </a:p>
          <a:p>
            <a:pPr marL="800100" lvl="1" indent="-227965">
              <a:lnSpc>
                <a:spcPct val="100000"/>
              </a:lnSpc>
              <a:spcBef>
                <a:spcPts val="0"/>
              </a:spcBef>
              <a:buFont typeface="Courier New" panose="020B0604020202020204" pitchFamily="34" charset="0"/>
              <a:buChar char="o"/>
            </a:pPr>
            <a:r>
              <a:rPr lang="en-US" sz="1700">
                <a:solidFill>
                  <a:schemeClr val="tx1"/>
                </a:solidFill>
                <a:latin typeface="Gentona Book"/>
              </a:rPr>
              <a:t>Habitat for Humanity – Nov 15th 8:30AM-2:30PM</a:t>
            </a:r>
            <a:endParaRPr lang="en-US" sz="1700">
              <a:solidFill>
                <a:schemeClr val="tx1"/>
              </a:solidFill>
            </a:endParaRPr>
          </a:p>
          <a:p>
            <a:pPr marL="1257300" lvl="2" indent="-227965">
              <a:lnSpc>
                <a:spcPct val="100000"/>
              </a:lnSpc>
              <a:spcBef>
                <a:spcPts val="0"/>
              </a:spcBef>
              <a:buFont typeface="Wingdings" panose="020B0604020202020204" pitchFamily="34" charset="0"/>
              <a:buChar char="§"/>
            </a:pPr>
            <a:r>
              <a:rPr lang="en-US" sz="1450">
                <a:solidFill>
                  <a:schemeClr val="tx1"/>
                </a:solidFill>
                <a:latin typeface="Gentona Book"/>
              </a:rPr>
              <a:t>More info to come</a:t>
            </a:r>
            <a:endParaRPr lang="en-US" sz="1450">
              <a:solidFill>
                <a:schemeClr val="tx1"/>
              </a:solidFill>
            </a:endParaRPr>
          </a:p>
          <a:p>
            <a:pPr marL="342900" indent="-342900">
              <a:lnSpc>
                <a:spcPct val="100000"/>
              </a:lnSpc>
              <a:spcBef>
                <a:spcPts val="0"/>
              </a:spcBef>
            </a:pPr>
            <a:r>
              <a:rPr lang="en-US" sz="2000">
                <a:solidFill>
                  <a:schemeClr val="tx1"/>
                </a:solidFill>
                <a:latin typeface="Gentona Book"/>
              </a:rPr>
              <a:t>Keep an eye out for emails</a:t>
            </a:r>
          </a:p>
          <a:p>
            <a:pPr marL="342900" indent="-342900">
              <a:lnSpc>
                <a:spcPct val="100000"/>
              </a:lnSpc>
              <a:spcBef>
                <a:spcPts val="0"/>
              </a:spcBef>
            </a:pPr>
            <a:r>
              <a:rPr lang="en-US" sz="2000">
                <a:solidFill>
                  <a:schemeClr val="tx1"/>
                </a:solidFill>
                <a:latin typeface="Gentona Book"/>
              </a:rPr>
              <a:t>Feel free to email me (</a:t>
            </a:r>
            <a:r>
              <a:rPr lang="en-US" sz="2000">
                <a:solidFill>
                  <a:schemeClr val="tx1"/>
                </a:solidFill>
                <a:latin typeface="Gentona Book"/>
                <a:hlinkClick r:id="rId4">
                  <a:extLst>
                    <a:ext uri="{A12FA001-AC4F-418D-AE19-62706E023703}">
                      <ahyp:hlinkClr xmlns:ahyp="http://schemas.microsoft.com/office/drawing/2018/hyperlinkcolor" val="tx"/>
                    </a:ext>
                  </a:extLst>
                </a:hlinkClick>
              </a:rPr>
              <a:t>vhinsch@ufl.edu</a:t>
            </a:r>
            <a:r>
              <a:rPr lang="en-US" sz="2000">
                <a:solidFill>
                  <a:schemeClr val="tx1"/>
                </a:solidFill>
                <a:latin typeface="Gentona Book"/>
              </a:rPr>
              <a:t>) service opportunities/ideas!</a:t>
            </a:r>
            <a:endParaRPr lang="en-US" sz="2000">
              <a:solidFill>
                <a:schemeClr val="tx1"/>
              </a:solidFill>
            </a:endParaRPr>
          </a:p>
        </p:txBody>
      </p:sp>
      <p:pic>
        <p:nvPicPr>
          <p:cNvPr id="3" name="Picture 2" descr="A black and green logo with a monkey on a branch&#10;&#10;AI-generated content may be incorrect.">
            <a:extLst>
              <a:ext uri="{FF2B5EF4-FFF2-40B4-BE49-F238E27FC236}">
                <a16:creationId xmlns:a16="http://schemas.microsoft.com/office/drawing/2014/main" id="{8278226D-4B88-BAF3-B26F-73BF083FC720}"/>
              </a:ext>
            </a:extLst>
          </p:cNvPr>
          <p:cNvPicPr>
            <a:picLocks noChangeAspect="1"/>
          </p:cNvPicPr>
          <p:nvPr/>
        </p:nvPicPr>
        <p:blipFill>
          <a:blip r:embed="rId5"/>
          <a:stretch>
            <a:fillRect/>
          </a:stretch>
        </p:blipFill>
        <p:spPr>
          <a:xfrm>
            <a:off x="8230435" y="349148"/>
            <a:ext cx="3679077" cy="1558767"/>
          </a:xfrm>
          <a:prstGeom prst="rect">
            <a:avLst/>
          </a:prstGeom>
        </p:spPr>
      </p:pic>
      <p:pic>
        <p:nvPicPr>
          <p:cNvPr id="7" name="Picture 6" descr="A monkey in a tree&#10;&#10;AI-generated content may be incorrect.">
            <a:extLst>
              <a:ext uri="{FF2B5EF4-FFF2-40B4-BE49-F238E27FC236}">
                <a16:creationId xmlns:a16="http://schemas.microsoft.com/office/drawing/2014/main" id="{B33FA0A9-BE6E-9611-9570-5AD0CC927E7F}"/>
              </a:ext>
            </a:extLst>
          </p:cNvPr>
          <p:cNvPicPr>
            <a:picLocks noChangeAspect="1"/>
          </p:cNvPicPr>
          <p:nvPr/>
        </p:nvPicPr>
        <p:blipFill>
          <a:blip r:embed="rId6"/>
          <a:stretch>
            <a:fillRect/>
          </a:stretch>
        </p:blipFill>
        <p:spPr>
          <a:xfrm>
            <a:off x="7907438" y="2129678"/>
            <a:ext cx="2743199" cy="1923454"/>
          </a:xfrm>
          <a:prstGeom prst="rect">
            <a:avLst/>
          </a:prstGeom>
        </p:spPr>
      </p:pic>
      <p:pic>
        <p:nvPicPr>
          <p:cNvPr id="10" name="Picture 9" descr="A monkey holding a leaf&#10;&#10;AI-generated content may be incorrect.">
            <a:extLst>
              <a:ext uri="{FF2B5EF4-FFF2-40B4-BE49-F238E27FC236}">
                <a16:creationId xmlns:a16="http://schemas.microsoft.com/office/drawing/2014/main" id="{38CB77D1-C74A-3818-399E-37A2D2419F25}"/>
              </a:ext>
            </a:extLst>
          </p:cNvPr>
          <p:cNvPicPr>
            <a:picLocks noChangeAspect="1"/>
          </p:cNvPicPr>
          <p:nvPr/>
        </p:nvPicPr>
        <p:blipFill>
          <a:blip r:embed="rId7"/>
          <a:stretch>
            <a:fillRect/>
          </a:stretch>
        </p:blipFill>
        <p:spPr>
          <a:xfrm>
            <a:off x="9277109" y="3214868"/>
            <a:ext cx="2743200" cy="2743200"/>
          </a:xfrm>
          <a:prstGeom prst="rect">
            <a:avLst/>
          </a:prstGeom>
        </p:spPr>
      </p:pic>
      <p:pic>
        <p:nvPicPr>
          <p:cNvPr id="12" name="Picture 11" descr="Portrait of the Barbary Macaque - Forêt des Singes">
            <a:extLst>
              <a:ext uri="{FF2B5EF4-FFF2-40B4-BE49-F238E27FC236}">
                <a16:creationId xmlns:a16="http://schemas.microsoft.com/office/drawing/2014/main" id="{2045250D-8FCD-542F-396E-B88E9E2D5DBA}"/>
              </a:ext>
            </a:extLst>
          </p:cNvPr>
          <p:cNvPicPr>
            <a:picLocks noChangeAspect="1"/>
          </p:cNvPicPr>
          <p:nvPr/>
        </p:nvPicPr>
        <p:blipFill>
          <a:blip r:embed="rId8"/>
          <a:srcRect l="35088" r="351" b="-848"/>
          <a:stretch>
            <a:fillRect/>
          </a:stretch>
        </p:blipFill>
        <p:spPr>
          <a:xfrm>
            <a:off x="6026552" y="5645070"/>
            <a:ext cx="1771052" cy="1152687"/>
          </a:xfrm>
          <a:prstGeom prst="rect">
            <a:avLst/>
          </a:prstGeom>
        </p:spPr>
      </p:pic>
      <p:pic>
        <p:nvPicPr>
          <p:cNvPr id="6" name="Picture 5" descr="A person standing next to a fence with cows&#10;&#10;AI-generated content may be incorrect.">
            <a:extLst>
              <a:ext uri="{FF2B5EF4-FFF2-40B4-BE49-F238E27FC236}">
                <a16:creationId xmlns:a16="http://schemas.microsoft.com/office/drawing/2014/main" id="{0604814F-5362-FC5C-36DA-99BE796759DA}"/>
              </a:ext>
            </a:extLst>
          </p:cNvPr>
          <p:cNvPicPr>
            <a:picLocks noChangeAspect="1"/>
          </p:cNvPicPr>
          <p:nvPr/>
        </p:nvPicPr>
        <p:blipFill>
          <a:blip r:embed="rId9"/>
          <a:srcRect l="18513" t="35191" r="36715" b="29151"/>
          <a:stretch>
            <a:fillRect/>
          </a:stretch>
        </p:blipFill>
        <p:spPr>
          <a:xfrm>
            <a:off x="321921" y="115255"/>
            <a:ext cx="1192939" cy="1285406"/>
          </a:xfrm>
          <a:prstGeom prst="rect">
            <a:avLst/>
          </a:prstGeom>
        </p:spPr>
      </p:pic>
    </p:spTree>
    <p:extLst>
      <p:ext uri="{BB962C8B-B14F-4D97-AF65-F5344CB8AC3E}">
        <p14:creationId xmlns:p14="http://schemas.microsoft.com/office/powerpoint/2010/main" val="1072133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667D3-599B-72B3-CA3A-95BC99376CE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661523C-B863-6A33-B2FF-FC228D6B1D93}"/>
              </a:ext>
            </a:extLst>
          </p:cNvPr>
          <p:cNvSpPr>
            <a:spLocks noGrp="1"/>
          </p:cNvSpPr>
          <p:nvPr>
            <p:ph type="title"/>
          </p:nvPr>
        </p:nvSpPr>
        <p:spPr>
          <a:xfrm>
            <a:off x="4816210" y="245523"/>
            <a:ext cx="5003740" cy="484187"/>
          </a:xfrm>
        </p:spPr>
        <p:txBody>
          <a:bodyPr>
            <a:noAutofit/>
          </a:bodyPr>
          <a:lstStyle/>
          <a:p>
            <a:pPr algn="r"/>
            <a:r>
              <a:rPr lang="en-US" sz="3600">
                <a:latin typeface="Gentona Book"/>
              </a:rPr>
              <a:t>Athletic Chairs</a:t>
            </a:r>
            <a:endParaRPr lang="en-US"/>
          </a:p>
        </p:txBody>
      </p:sp>
      <p:sp>
        <p:nvSpPr>
          <p:cNvPr id="7" name="Content Placeholder 2">
            <a:extLst>
              <a:ext uri="{FF2B5EF4-FFF2-40B4-BE49-F238E27FC236}">
                <a16:creationId xmlns:a16="http://schemas.microsoft.com/office/drawing/2014/main" id="{1F19D3BA-E65E-B323-91DE-12FDC672E90F}"/>
              </a:ext>
            </a:extLst>
          </p:cNvPr>
          <p:cNvSpPr>
            <a:spLocks noGrp="1"/>
          </p:cNvSpPr>
          <p:nvPr>
            <p:ph sz="quarter" idx="14"/>
          </p:nvPr>
        </p:nvSpPr>
        <p:spPr>
          <a:xfrm>
            <a:off x="4384460" y="872789"/>
            <a:ext cx="5435356" cy="658335"/>
          </a:xfrm>
        </p:spPr>
        <p:txBody>
          <a:bodyPr vert="horz" lIns="91440" tIns="45720" rIns="91440" bIns="45720" rtlCol="0" anchor="t">
            <a:noAutofit/>
          </a:bodyPr>
          <a:lstStyle/>
          <a:p>
            <a:pPr algn="r">
              <a:spcBef>
                <a:spcPts val="0"/>
              </a:spcBef>
            </a:pPr>
            <a:r>
              <a:rPr lang="en-US" sz="1800" spc="0">
                <a:latin typeface="Gentona Medium"/>
              </a:rPr>
              <a:t>Emma Metcalf (she/her) &amp; Jacob Davis (he/his)</a:t>
            </a:r>
            <a:endParaRPr lang="en-US" sz="1800" spc="0"/>
          </a:p>
          <a:p>
            <a:pPr algn="r">
              <a:spcBef>
                <a:spcPts val="0"/>
              </a:spcBef>
            </a:pPr>
            <a:r>
              <a:rPr lang="en-US" sz="1600" spc="0">
                <a:latin typeface="Gentona Medium"/>
              </a:rPr>
              <a:t>2nd year, BMS PhD, </a:t>
            </a:r>
            <a:r>
              <a:rPr lang="en-US" sz="1600" spc="0" err="1">
                <a:latin typeface="Gentona Medium"/>
              </a:rPr>
              <a:t>Immuno</a:t>
            </a:r>
            <a:r>
              <a:rPr lang="en-US" sz="1600" spc="0">
                <a:latin typeface="Gentona Medium"/>
              </a:rPr>
              <a:t>/Micro </a:t>
            </a:r>
            <a:endParaRPr lang="en-US" sz="1600" spc="0"/>
          </a:p>
          <a:p>
            <a:endParaRPr lang="en-US" sz="1600"/>
          </a:p>
        </p:txBody>
      </p:sp>
      <p:sp>
        <p:nvSpPr>
          <p:cNvPr id="9" name="Content Placeholder 3">
            <a:extLst>
              <a:ext uri="{FF2B5EF4-FFF2-40B4-BE49-F238E27FC236}">
                <a16:creationId xmlns:a16="http://schemas.microsoft.com/office/drawing/2014/main" id="{4040CF84-A6FE-6ABC-BA7C-60B088E65EBD}"/>
              </a:ext>
            </a:extLst>
          </p:cNvPr>
          <p:cNvSpPr>
            <a:spLocks noGrp="1"/>
          </p:cNvSpPr>
          <p:nvPr>
            <p:ph sz="quarter" idx="13"/>
          </p:nvPr>
        </p:nvSpPr>
        <p:spPr>
          <a:xfrm>
            <a:off x="4339409" y="1533451"/>
            <a:ext cx="7864153" cy="5197881"/>
          </a:xfrm>
        </p:spPr>
        <p:txBody>
          <a:bodyPr vert="horz" lIns="91440" tIns="45720" rIns="91440" bIns="45720" rtlCol="0" anchor="t">
            <a:noAutofit/>
          </a:bodyPr>
          <a:lstStyle/>
          <a:p>
            <a:pPr marL="0" indent="0">
              <a:spcBef>
                <a:spcPts val="0"/>
              </a:spcBef>
              <a:buNone/>
            </a:pPr>
            <a:r>
              <a:rPr lang="en-US" b="1" u="sng">
                <a:solidFill>
                  <a:schemeClr val="tx1"/>
                </a:solidFill>
                <a:latin typeface="Gentona Book" panose="00000800000000000000"/>
              </a:rPr>
              <a:t>Announcements</a:t>
            </a:r>
          </a:p>
          <a:p>
            <a:pPr marL="0" indent="0">
              <a:spcBef>
                <a:spcPts val="0"/>
              </a:spcBef>
              <a:buNone/>
            </a:pPr>
            <a:endParaRPr lang="en-US" b="1" u="sng">
              <a:solidFill>
                <a:schemeClr val="tx1"/>
              </a:solidFill>
              <a:latin typeface="Gentona Book"/>
              <a:cs typeface="Arial"/>
            </a:endParaRPr>
          </a:p>
          <a:p>
            <a:pPr marL="342900" indent="-342900">
              <a:lnSpc>
                <a:spcPct val="100000"/>
              </a:lnSpc>
              <a:spcBef>
                <a:spcPts val="0"/>
              </a:spcBef>
              <a:buFont typeface="Arial"/>
              <a:buChar char="•"/>
            </a:pPr>
            <a:r>
              <a:rPr lang="en-US" sz="2000">
                <a:solidFill>
                  <a:schemeClr val="tx1"/>
                </a:solidFill>
                <a:latin typeface="Arial"/>
                <a:cs typeface="Arial"/>
              </a:rPr>
              <a:t>Intramural Teams </a:t>
            </a:r>
          </a:p>
          <a:p>
            <a:pPr marL="800100" lvl="1" indent="-342900">
              <a:lnSpc>
                <a:spcPct val="100000"/>
              </a:lnSpc>
              <a:spcBef>
                <a:spcPts val="0"/>
              </a:spcBef>
              <a:buFont typeface="Courier New"/>
              <a:buChar char="o"/>
            </a:pPr>
            <a:r>
              <a:rPr lang="en-US" sz="1600">
                <a:solidFill>
                  <a:schemeClr val="tx1"/>
                </a:solidFill>
                <a:latin typeface="Arial"/>
                <a:cs typeface="Arial"/>
              </a:rPr>
              <a:t>Sep 2nd is next round of registration- Flag Football</a:t>
            </a:r>
            <a:endParaRPr lang="en-US" sz="1600">
              <a:solidFill>
                <a:schemeClr val="tx1"/>
              </a:solidFill>
            </a:endParaRPr>
          </a:p>
          <a:p>
            <a:pPr marL="800100" lvl="1" indent="-342900">
              <a:lnSpc>
                <a:spcPct val="100000"/>
              </a:lnSpc>
              <a:spcBef>
                <a:spcPts val="0"/>
              </a:spcBef>
              <a:buFont typeface="Courier New"/>
              <a:buChar char="o"/>
            </a:pPr>
            <a:r>
              <a:rPr lang="en-US" sz="1700">
                <a:solidFill>
                  <a:schemeClr val="tx1"/>
                </a:solidFill>
                <a:latin typeface="Arial"/>
                <a:cs typeface="Arial"/>
              </a:rPr>
              <a:t>Make sure to join WhatsApp </a:t>
            </a:r>
            <a:r>
              <a:rPr lang="en-US" sz="1700" err="1">
                <a:solidFill>
                  <a:schemeClr val="tx1"/>
                </a:solidFill>
                <a:latin typeface="Arial"/>
                <a:cs typeface="Arial"/>
              </a:rPr>
              <a:t>gc's</a:t>
            </a:r>
            <a:r>
              <a:rPr lang="en-US" sz="1700">
                <a:solidFill>
                  <a:schemeClr val="tx1"/>
                </a:solidFill>
                <a:latin typeface="Arial"/>
                <a:cs typeface="Arial"/>
              </a:rPr>
              <a:t> &amp; click links to join teams </a:t>
            </a:r>
          </a:p>
          <a:p>
            <a:pPr marL="800100" lvl="1" indent="-342900">
              <a:lnSpc>
                <a:spcPct val="100000"/>
              </a:lnSpc>
              <a:spcBef>
                <a:spcPts val="0"/>
              </a:spcBef>
              <a:buFont typeface="Courier New"/>
              <a:buChar char="o"/>
            </a:pPr>
            <a:r>
              <a:rPr lang="en-US" sz="1700">
                <a:solidFill>
                  <a:schemeClr val="tx1"/>
                </a:solidFill>
                <a:latin typeface="Arial"/>
                <a:cs typeface="Arial"/>
              </a:rPr>
              <a:t>If anyone is having trouble signing up please email me (emmametcalf@ufl.edu)</a:t>
            </a:r>
          </a:p>
          <a:p>
            <a:pPr marL="342900" indent="-342900">
              <a:lnSpc>
                <a:spcPct val="100000"/>
              </a:lnSpc>
              <a:spcBef>
                <a:spcPts val="0"/>
              </a:spcBef>
              <a:buFont typeface="Arial"/>
              <a:buChar char="•"/>
            </a:pPr>
            <a:r>
              <a:rPr lang="en-US" sz="2000">
                <a:solidFill>
                  <a:schemeClr val="tx1"/>
                </a:solidFill>
                <a:latin typeface="Arial"/>
                <a:cs typeface="Arial"/>
              </a:rPr>
              <a:t>Tailgates </a:t>
            </a:r>
          </a:p>
          <a:p>
            <a:pPr marL="800100" lvl="1" indent="-342900">
              <a:lnSpc>
                <a:spcPct val="100000"/>
              </a:lnSpc>
              <a:spcBef>
                <a:spcPts val="0"/>
              </a:spcBef>
              <a:buFont typeface="Courier New"/>
              <a:buChar char="o"/>
            </a:pPr>
            <a:r>
              <a:rPr lang="en-US" sz="1700">
                <a:solidFill>
                  <a:schemeClr val="tx1"/>
                </a:solidFill>
                <a:latin typeface="Arial"/>
                <a:cs typeface="Arial"/>
              </a:rPr>
              <a:t>1st Tailgate - August 30th @ 3:30pm!!!!! Be there or be square!!</a:t>
            </a:r>
          </a:p>
          <a:p>
            <a:pPr marL="800100" lvl="1" indent="-342900">
              <a:lnSpc>
                <a:spcPct val="100000"/>
              </a:lnSpc>
              <a:spcBef>
                <a:spcPts val="0"/>
              </a:spcBef>
              <a:buFont typeface="Courier New"/>
              <a:buChar char="o"/>
            </a:pPr>
            <a:r>
              <a:rPr lang="en-US" sz="1700">
                <a:solidFill>
                  <a:schemeClr val="tx1"/>
                </a:solidFill>
                <a:latin typeface="Arial"/>
                <a:cs typeface="Arial"/>
              </a:rPr>
              <a:t>2nd Tailgate – September 6th @ Noon</a:t>
            </a:r>
          </a:p>
          <a:p>
            <a:pPr marL="800100" lvl="1" indent="-342900">
              <a:lnSpc>
                <a:spcPct val="100000"/>
              </a:lnSpc>
              <a:spcBef>
                <a:spcPts val="0"/>
              </a:spcBef>
              <a:buFont typeface="Courier New"/>
              <a:buChar char="o"/>
            </a:pPr>
            <a:r>
              <a:rPr lang="en-US" sz="1700">
                <a:solidFill>
                  <a:schemeClr val="tx1"/>
                </a:solidFill>
                <a:latin typeface="Arial"/>
                <a:cs typeface="Arial"/>
              </a:rPr>
              <a:t>Other tailgates TBD until game times announced</a:t>
            </a:r>
          </a:p>
          <a:p>
            <a:pPr marL="0" indent="0">
              <a:buNone/>
            </a:pPr>
            <a:endParaRPr lang="en-US" sz="2000"/>
          </a:p>
        </p:txBody>
      </p:sp>
      <p:sp>
        <p:nvSpPr>
          <p:cNvPr id="8" name="TextBox 7">
            <a:extLst>
              <a:ext uri="{FF2B5EF4-FFF2-40B4-BE49-F238E27FC236}">
                <a16:creationId xmlns:a16="http://schemas.microsoft.com/office/drawing/2014/main" id="{EE7AB830-3641-8F0E-87F5-E7C4B67F4AE8}"/>
              </a:ext>
            </a:extLst>
          </p:cNvPr>
          <p:cNvSpPr txBox="1"/>
          <p:nvPr/>
        </p:nvSpPr>
        <p:spPr>
          <a:xfrm>
            <a:off x="4626786" y="5594850"/>
            <a:ext cx="7540229" cy="1415772"/>
          </a:xfrm>
          <a:prstGeom prst="rect">
            <a:avLst/>
          </a:prstGeom>
          <a:noFill/>
          <a:ln>
            <a:noFill/>
          </a:ln>
        </p:spPr>
        <p:txBody>
          <a:bodyPr wrap="square" lIns="91440" tIns="45720" rIns="91440" bIns="45720" rtlCol="0" anchor="t">
            <a:spAutoFit/>
          </a:bodyPr>
          <a:lstStyle/>
          <a:p>
            <a:r>
              <a:rPr lang="en-US" sz="2000" b="1">
                <a:solidFill>
                  <a:srgbClr val="FA4616"/>
                </a:solidFill>
                <a:latin typeface="Gentona Book"/>
              </a:rPr>
              <a:t>Fall Fun Fact!</a:t>
            </a:r>
          </a:p>
          <a:p>
            <a:r>
              <a:rPr lang="en-US" sz="2400">
                <a:solidFill>
                  <a:schemeClr val="accent2">
                    <a:lumMod val="76000"/>
                  </a:schemeClr>
                </a:solidFill>
              </a:rPr>
              <a:t>Bobbing for apples was a U.K. dating technique from 14th century to 1800s</a:t>
            </a:r>
          </a:p>
          <a:p>
            <a:endParaRPr lang="en-US">
              <a:solidFill>
                <a:srgbClr val="000000"/>
              </a:solidFill>
            </a:endParaRPr>
          </a:p>
        </p:txBody>
      </p:sp>
      <p:sp>
        <p:nvSpPr>
          <p:cNvPr id="3" name="Rectangle 2">
            <a:extLst>
              <a:ext uri="{FF2B5EF4-FFF2-40B4-BE49-F238E27FC236}">
                <a16:creationId xmlns:a16="http://schemas.microsoft.com/office/drawing/2014/main" id="{3A58A945-C64C-2075-C46B-86CA26B9B160}"/>
              </a:ext>
            </a:extLst>
          </p:cNvPr>
          <p:cNvSpPr/>
          <p:nvPr/>
        </p:nvSpPr>
        <p:spPr>
          <a:xfrm>
            <a:off x="9988372" y="248066"/>
            <a:ext cx="2173977" cy="1276577"/>
          </a:xfrm>
          <a:prstGeom prst="rect">
            <a:avLst/>
          </a:prstGeom>
          <a:solidFill>
            <a:srgbClr val="FA4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Enter Photo Here</a:t>
            </a:r>
          </a:p>
        </p:txBody>
      </p:sp>
      <p:sp>
        <p:nvSpPr>
          <p:cNvPr id="10" name="TextBox 9">
            <a:extLst>
              <a:ext uri="{FF2B5EF4-FFF2-40B4-BE49-F238E27FC236}">
                <a16:creationId xmlns:a16="http://schemas.microsoft.com/office/drawing/2014/main" id="{28F6B1DA-73FB-49EB-FBDD-1C44BCD6D34F}"/>
              </a:ext>
            </a:extLst>
          </p:cNvPr>
          <p:cNvSpPr txBox="1"/>
          <p:nvPr/>
        </p:nvSpPr>
        <p:spPr>
          <a:xfrm>
            <a:off x="1049129" y="2824251"/>
            <a:ext cx="2820562" cy="1200329"/>
          </a:xfrm>
          <a:prstGeom prst="rect">
            <a:avLst/>
          </a:prstGeom>
          <a:noFill/>
          <a:ln>
            <a:noFill/>
          </a:ln>
        </p:spPr>
        <p:txBody>
          <a:bodyPr wrap="square" rtlCol="0">
            <a:spAutoFit/>
          </a:bodyPr>
          <a:lstStyle/>
          <a:p>
            <a:pPr algn="ctr"/>
            <a:r>
              <a:rPr lang="en-US" sz="2400">
                <a:solidFill>
                  <a:schemeClr val="bg1"/>
                </a:solidFill>
              </a:rPr>
              <a:t>Any relevant images or screenshots can go here</a:t>
            </a:r>
          </a:p>
        </p:txBody>
      </p:sp>
      <p:pic>
        <p:nvPicPr>
          <p:cNvPr id="2" name="Picture 1" descr="A person smiling at camera&#10;&#10;AI-generated content may be incorrect.">
            <a:extLst>
              <a:ext uri="{FF2B5EF4-FFF2-40B4-BE49-F238E27FC236}">
                <a16:creationId xmlns:a16="http://schemas.microsoft.com/office/drawing/2014/main" id="{61386D09-B342-56C3-71AC-C25219016A63}"/>
              </a:ext>
            </a:extLst>
          </p:cNvPr>
          <p:cNvPicPr>
            <a:picLocks noChangeAspect="1"/>
          </p:cNvPicPr>
          <p:nvPr/>
        </p:nvPicPr>
        <p:blipFill>
          <a:blip r:embed="rId2"/>
          <a:srcRect l="17557" t="17766" r="26125" b="28837"/>
          <a:stretch>
            <a:fillRect/>
          </a:stretch>
        </p:blipFill>
        <p:spPr>
          <a:xfrm>
            <a:off x="11251510" y="227723"/>
            <a:ext cx="951014" cy="1271682"/>
          </a:xfrm>
          <a:prstGeom prst="rect">
            <a:avLst/>
          </a:prstGeom>
        </p:spPr>
      </p:pic>
      <p:pic>
        <p:nvPicPr>
          <p:cNvPr id="4" name="Picture 3" descr="A person in a graduation gown holding a diploma&#10;&#10;AI-generated content may be incorrect.">
            <a:extLst>
              <a:ext uri="{FF2B5EF4-FFF2-40B4-BE49-F238E27FC236}">
                <a16:creationId xmlns:a16="http://schemas.microsoft.com/office/drawing/2014/main" id="{3D6D9CB2-DA33-1BF3-AAB4-0D20B6ED039D}"/>
              </a:ext>
            </a:extLst>
          </p:cNvPr>
          <p:cNvPicPr>
            <a:picLocks noChangeAspect="1"/>
          </p:cNvPicPr>
          <p:nvPr/>
        </p:nvPicPr>
        <p:blipFill>
          <a:blip r:embed="rId3"/>
          <a:srcRect l="-525" t="-238" r="7409" b="24830"/>
          <a:stretch>
            <a:fillRect/>
          </a:stretch>
        </p:blipFill>
        <p:spPr>
          <a:xfrm>
            <a:off x="9981210" y="241446"/>
            <a:ext cx="1270308" cy="1292896"/>
          </a:xfrm>
          <a:prstGeom prst="rect">
            <a:avLst/>
          </a:prstGeom>
        </p:spPr>
      </p:pic>
      <p:pic>
        <p:nvPicPr>
          <p:cNvPr id="5" name="Picture 4">
            <a:extLst>
              <a:ext uri="{FF2B5EF4-FFF2-40B4-BE49-F238E27FC236}">
                <a16:creationId xmlns:a16="http://schemas.microsoft.com/office/drawing/2014/main" id="{4A8EDA70-0B3B-3BA4-022B-D64BFCD3D30E}"/>
              </a:ext>
            </a:extLst>
          </p:cNvPr>
          <p:cNvPicPr>
            <a:picLocks noChangeAspect="1"/>
          </p:cNvPicPr>
          <p:nvPr/>
        </p:nvPicPr>
        <p:blipFill>
          <a:blip r:embed="rId4"/>
          <a:srcRect l="3222" t="-419" r="4118"/>
          <a:stretch>
            <a:fillRect/>
          </a:stretch>
        </p:blipFill>
        <p:spPr>
          <a:xfrm>
            <a:off x="40569" y="1720009"/>
            <a:ext cx="4152044" cy="3403789"/>
          </a:xfrm>
          <a:prstGeom prst="rect">
            <a:avLst/>
          </a:prstGeom>
        </p:spPr>
      </p:pic>
    </p:spTree>
    <p:extLst>
      <p:ext uri="{BB962C8B-B14F-4D97-AF65-F5344CB8AC3E}">
        <p14:creationId xmlns:p14="http://schemas.microsoft.com/office/powerpoint/2010/main" val="2626708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16</Slides>
  <Notes>2</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President</vt:lpstr>
      <vt:lpstr>Vice President</vt:lpstr>
      <vt:lpstr>Treasurer</vt:lpstr>
      <vt:lpstr>Secretary/Social Media Chair</vt:lpstr>
      <vt:lpstr>Social Chair</vt:lpstr>
      <vt:lpstr>Career Development Chairs</vt:lpstr>
      <vt:lpstr>Community Service Chair</vt:lpstr>
      <vt:lpstr>Athletic Chairs</vt:lpstr>
      <vt:lpstr>BMS Recruitment Chairs</vt:lpstr>
      <vt:lpstr>Ph.D. Advocate</vt:lpstr>
      <vt:lpstr>Master's Advocate</vt:lpstr>
      <vt:lpstr>MD/PhD Advocate</vt:lpstr>
      <vt:lpstr>Graduate Student Council Rep</vt:lpstr>
      <vt:lpstr>BMS External Board Reps</vt:lpstr>
      <vt:lpstr>Crewneck Designs!!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2024-07-14T22:38:10Z</dcterms:created>
  <dcterms:modified xsi:type="dcterms:W3CDTF">2025-09-02T22:21:22Z</dcterms:modified>
</cp:coreProperties>
</file>